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8" r:id="rId4"/>
    <p:sldId id="276" r:id="rId5"/>
    <p:sldId id="260" r:id="rId6"/>
    <p:sldId id="277" r:id="rId7"/>
    <p:sldId id="279" r:id="rId8"/>
    <p:sldId id="263" r:id="rId9"/>
    <p:sldId id="280" r:id="rId10"/>
    <p:sldId id="265" r:id="rId11"/>
    <p:sldId id="281" r:id="rId12"/>
    <p:sldId id="267" r:id="rId13"/>
    <p:sldId id="283" r:id="rId14"/>
    <p:sldId id="269" r:id="rId15"/>
    <p:sldId id="284" r:id="rId16"/>
    <p:sldId id="282" r:id="rId17"/>
    <p:sldId id="289" r:id="rId18"/>
    <p:sldId id="285" r:id="rId19"/>
    <p:sldId id="286" r:id="rId20"/>
    <p:sldId id="287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 u="sng">
                <a:solidFill>
                  <a:srgbClr val="467885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 u="sng">
                <a:solidFill>
                  <a:srgbClr val="467885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74737" y="1367726"/>
            <a:ext cx="3340100" cy="4789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6903" y="1367726"/>
            <a:ext cx="3446779" cy="4789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9550" y="6115050"/>
            <a:ext cx="838200" cy="60542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52512" y="6453187"/>
            <a:ext cx="7468234" cy="3810"/>
          </a:xfrm>
          <a:custGeom>
            <a:avLst/>
            <a:gdLst/>
            <a:ahLst/>
            <a:cxnLst/>
            <a:rect l="l" t="t" r="r" b="b"/>
            <a:pathLst>
              <a:path w="7468234" h="3810">
                <a:moveTo>
                  <a:pt x="0" y="0"/>
                </a:moveTo>
                <a:lnTo>
                  <a:pt x="7467663" y="3759"/>
                </a:lnTo>
              </a:path>
            </a:pathLst>
          </a:custGeom>
          <a:ln w="66675">
            <a:solidFill>
              <a:srgbClr val="C401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8025" y="1813305"/>
            <a:ext cx="7440930" cy="2499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 u="sng">
                <a:solidFill>
                  <a:srgbClr val="467885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smcompetition.ca/event-details/marketing-competition-registratio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aismcompetition.ca/event-details/sales-competition-registratio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9525" y="0"/>
            <a:ext cx="9134475" cy="5257800"/>
          </a:xfrm>
          <a:custGeom>
            <a:avLst/>
            <a:gdLst/>
            <a:ahLst/>
            <a:cxnLst/>
            <a:rect l="l" t="t" r="r" b="b"/>
            <a:pathLst>
              <a:path w="9134475" h="5257800">
                <a:moveTo>
                  <a:pt x="0" y="0"/>
                </a:moveTo>
                <a:lnTo>
                  <a:pt x="0" y="5257800"/>
                </a:lnTo>
                <a:lnTo>
                  <a:pt x="9134475" y="52578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D00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67130" y="572071"/>
            <a:ext cx="6815455" cy="3105978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065" marR="5080" algn="ctr">
              <a:lnSpc>
                <a:spcPts val="5860"/>
              </a:lnSpc>
              <a:spcBef>
                <a:spcPts val="820"/>
              </a:spcBef>
            </a:pPr>
            <a:r>
              <a:rPr sz="5400" spc="-180" dirty="0">
                <a:solidFill>
                  <a:srgbClr val="FFFFFF"/>
                </a:solidFill>
              </a:rPr>
              <a:t>Alberta</a:t>
            </a:r>
            <a:r>
              <a:rPr sz="5400" spc="-165" dirty="0">
                <a:solidFill>
                  <a:srgbClr val="FFFFFF"/>
                </a:solidFill>
              </a:rPr>
              <a:t> </a:t>
            </a:r>
            <a:r>
              <a:rPr sz="5400" spc="-130" dirty="0">
                <a:solidFill>
                  <a:srgbClr val="FFFFFF"/>
                </a:solidFill>
              </a:rPr>
              <a:t>Intercollegiate </a:t>
            </a:r>
            <a:r>
              <a:rPr sz="5400" spc="-250" dirty="0">
                <a:solidFill>
                  <a:srgbClr val="FFFFFF"/>
                </a:solidFill>
              </a:rPr>
              <a:t>Sales</a:t>
            </a:r>
            <a:r>
              <a:rPr sz="5400" spc="-125" dirty="0">
                <a:solidFill>
                  <a:srgbClr val="FFFFFF"/>
                </a:solidFill>
              </a:rPr>
              <a:t> </a:t>
            </a:r>
            <a:r>
              <a:rPr sz="5400" spc="-300" dirty="0">
                <a:solidFill>
                  <a:srgbClr val="FFFFFF"/>
                </a:solidFill>
              </a:rPr>
              <a:t>and</a:t>
            </a:r>
            <a:r>
              <a:rPr sz="5400" spc="-120" dirty="0">
                <a:solidFill>
                  <a:srgbClr val="FFFFFF"/>
                </a:solidFill>
              </a:rPr>
              <a:t> </a:t>
            </a:r>
            <a:r>
              <a:rPr sz="5400" spc="-10" dirty="0">
                <a:solidFill>
                  <a:srgbClr val="FFFFFF"/>
                </a:solidFill>
              </a:rPr>
              <a:t>Marketing </a:t>
            </a:r>
            <a:r>
              <a:rPr sz="5400" spc="-145" dirty="0">
                <a:solidFill>
                  <a:srgbClr val="FFFFFF"/>
                </a:solidFill>
              </a:rPr>
              <a:t>Competition</a:t>
            </a:r>
            <a:endParaRPr sz="5400" dirty="0"/>
          </a:p>
          <a:p>
            <a:pPr marL="8890" algn="ctr">
              <a:lnSpc>
                <a:spcPts val="5690"/>
              </a:lnSpc>
            </a:pPr>
            <a:r>
              <a:rPr sz="5400" spc="130" dirty="0">
                <a:solidFill>
                  <a:srgbClr val="FFFFFF"/>
                </a:solidFill>
              </a:rPr>
              <a:t>202</a:t>
            </a:r>
            <a:r>
              <a:rPr lang="en-US" sz="5400" spc="130" dirty="0">
                <a:solidFill>
                  <a:srgbClr val="FFFFFF"/>
                </a:solidFill>
              </a:rPr>
              <a:t>6</a:t>
            </a:r>
            <a:endParaRPr sz="5400" dirty="0"/>
          </a:p>
        </p:txBody>
      </p:sp>
      <p:sp>
        <p:nvSpPr>
          <p:cNvPr id="7" name="object 7"/>
          <p:cNvSpPr txBox="1"/>
          <p:nvPr/>
        </p:nvSpPr>
        <p:spPr>
          <a:xfrm>
            <a:off x="3059428" y="5594146"/>
            <a:ext cx="326326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Updated</a:t>
            </a:r>
            <a:r>
              <a:rPr sz="2400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lang="en-US" sz="2400" spc="-65" dirty="0">
                <a:solidFill>
                  <a:srgbClr val="001F5F"/>
                </a:solidFill>
                <a:latin typeface="Calibri"/>
                <a:cs typeface="Calibri"/>
              </a:rPr>
              <a:t>August 11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202</a:t>
            </a:r>
            <a:r>
              <a:rPr lang="en-US" sz="2400" spc="-20" dirty="0">
                <a:solidFill>
                  <a:srgbClr val="001F5F"/>
                </a:solidFill>
                <a:latin typeface="Calibri"/>
                <a:cs typeface="Calibri"/>
              </a:rPr>
              <a:t>6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60144" y="4110418"/>
            <a:ext cx="7061834" cy="849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400" b="1" spc="-250" dirty="0">
                <a:solidFill>
                  <a:srgbClr val="FFFFFF"/>
                </a:solidFill>
                <a:latin typeface="Arial"/>
                <a:cs typeface="Arial"/>
              </a:rPr>
              <a:t>Competitor</a:t>
            </a:r>
            <a:r>
              <a:rPr sz="54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400" b="1" spc="-185" dirty="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endParaRPr sz="5400">
              <a:latin typeface="Arial"/>
              <a:cs typeface="Arial"/>
            </a:endParaRPr>
          </a:p>
        </p:txBody>
      </p:sp>
      <p:pic>
        <p:nvPicPr>
          <p:cNvPr id="14" name="Picture 13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4341F270-4579-7536-18AD-7A8EA9A85C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B8979A6-03D4-7F18-7F8B-788D0EABF96C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0"/>
            <a:ext cx="9134475" cy="6858000"/>
          </a:xfrm>
          <a:custGeom>
            <a:avLst/>
            <a:gdLst/>
            <a:ahLst/>
            <a:cxnLst/>
            <a:rect l="l" t="t" r="r" b="b"/>
            <a:pathLst>
              <a:path w="9134475" h="6858000">
                <a:moveTo>
                  <a:pt x="0" y="0"/>
                </a:moveTo>
                <a:lnTo>
                  <a:pt x="0" y="6858000"/>
                </a:lnTo>
                <a:lnTo>
                  <a:pt x="9134474" y="68580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D00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5076" y="2473705"/>
            <a:ext cx="360172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110" dirty="0">
                <a:solidFill>
                  <a:srgbClr val="FFFFFF"/>
                </a:solidFill>
              </a:rPr>
              <a:t>Marketing</a:t>
            </a:r>
            <a:r>
              <a:rPr spc="-130" dirty="0">
                <a:solidFill>
                  <a:srgbClr val="FFFFFF"/>
                </a:solidFill>
              </a:rPr>
              <a:t> </a:t>
            </a:r>
            <a:r>
              <a:rPr spc="-355" dirty="0">
                <a:solidFill>
                  <a:srgbClr val="FFFFFF"/>
                </a:solidFill>
              </a:rPr>
              <a:t>Day </a:t>
            </a:r>
            <a:r>
              <a:rPr spc="-120" dirty="0">
                <a:solidFill>
                  <a:srgbClr val="FFFFFF"/>
                </a:solidFill>
              </a:rPr>
              <a:t>March</a:t>
            </a:r>
            <a:r>
              <a:rPr spc="-180" dirty="0">
                <a:solidFill>
                  <a:srgbClr val="FFFFFF"/>
                </a:solidFill>
              </a:rPr>
              <a:t> </a:t>
            </a:r>
            <a:r>
              <a:rPr lang="en-US" spc="100" dirty="0">
                <a:solidFill>
                  <a:srgbClr val="FFFFFF"/>
                </a:solidFill>
              </a:rPr>
              <a:t>7</a:t>
            </a:r>
            <a:endParaRPr spc="1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75932-1CB2-F893-316E-6A0E44DB65B2}"/>
              </a:ext>
            </a:extLst>
          </p:cNvPr>
          <p:cNvSpPr/>
          <p:nvPr/>
        </p:nvSpPr>
        <p:spPr>
          <a:xfrm>
            <a:off x="4572000" y="3962400"/>
            <a:ext cx="371856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3" name="Picture 1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59C63E52-A350-6CEC-445E-006BDE4868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00"/>
            <a:ext cx="4145280" cy="23317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386CB-DD74-6F41-CCE0-6125A2BA7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E0606E39-A8E1-4C45-33CD-3E25BC7816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F17DC89-9771-55B2-39A7-01DE600644C6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6">
            <a:extLst>
              <a:ext uri="{FF2B5EF4-FFF2-40B4-BE49-F238E27FC236}">
                <a16:creationId xmlns:a16="http://schemas.microsoft.com/office/drawing/2014/main" id="{BD0AE033-FE66-6637-C78F-4EC40059FD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Marketing</a:t>
            </a:r>
            <a:r>
              <a:rPr spc="-200" dirty="0"/>
              <a:t> </a:t>
            </a:r>
            <a:r>
              <a:rPr spc="-300" dirty="0"/>
              <a:t>Day-</a:t>
            </a:r>
            <a:r>
              <a:rPr spc="-125" dirty="0"/>
              <a:t> </a:t>
            </a:r>
            <a:r>
              <a:rPr spc="-10" dirty="0"/>
              <a:t>Mar</a:t>
            </a:r>
            <a:r>
              <a:rPr lang="en-US" spc="-225" dirty="0"/>
              <a:t>ch 7</a:t>
            </a:r>
            <a:endParaRPr spc="130" dirty="0"/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866F1463-B50C-6414-7051-AB75D6FC6208}"/>
              </a:ext>
            </a:extLst>
          </p:cNvPr>
          <p:cNvSpPr txBox="1"/>
          <p:nvPr/>
        </p:nvSpPr>
        <p:spPr>
          <a:xfrm>
            <a:off x="709294" y="1582610"/>
            <a:ext cx="3619500" cy="373634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35" dirty="0">
                <a:latin typeface="Franklin Gothic Medium"/>
                <a:cs typeface="Franklin Gothic Medium"/>
              </a:rPr>
              <a:t>Open</a:t>
            </a:r>
            <a:r>
              <a:rPr sz="1500" spc="-75" dirty="0">
                <a:latin typeface="Franklin Gothic Medium"/>
                <a:cs typeface="Franklin Gothic Medium"/>
              </a:rPr>
              <a:t> </a:t>
            </a:r>
            <a:r>
              <a:rPr sz="1500" spc="-85" dirty="0">
                <a:latin typeface="Franklin Gothic Medium"/>
                <a:cs typeface="Franklin Gothic Medium"/>
              </a:rPr>
              <a:t>to</a:t>
            </a:r>
            <a:r>
              <a:rPr sz="1500" spc="-75" dirty="0">
                <a:latin typeface="Franklin Gothic Medium"/>
                <a:cs typeface="Franklin Gothic Medium"/>
              </a:rPr>
              <a:t> </a:t>
            </a:r>
            <a:r>
              <a:rPr sz="1500" spc="-170" dirty="0">
                <a:latin typeface="Franklin Gothic Medium"/>
                <a:cs typeface="Franklin Gothic Medium"/>
              </a:rPr>
              <a:t>24</a:t>
            </a:r>
            <a:r>
              <a:rPr sz="1500" spc="-80" dirty="0">
                <a:latin typeface="Franklin Gothic Medium"/>
                <a:cs typeface="Franklin Gothic Medium"/>
              </a:rPr>
              <a:t> </a:t>
            </a:r>
            <a:r>
              <a:rPr sz="1500" spc="-140" dirty="0">
                <a:latin typeface="Franklin Gothic Medium"/>
                <a:cs typeface="Franklin Gothic Medium"/>
              </a:rPr>
              <a:t>teams</a:t>
            </a:r>
            <a:r>
              <a:rPr sz="1500" spc="-125" dirty="0">
                <a:latin typeface="Franklin Gothic Medium"/>
                <a:cs typeface="Franklin Gothic Medium"/>
              </a:rPr>
              <a:t> </a:t>
            </a:r>
            <a:r>
              <a:rPr sz="1500" spc="-110" dirty="0">
                <a:latin typeface="Franklin Gothic Medium"/>
                <a:cs typeface="Franklin Gothic Medium"/>
              </a:rPr>
              <a:t>of</a:t>
            </a:r>
            <a:r>
              <a:rPr sz="1500" spc="-65" dirty="0">
                <a:latin typeface="Franklin Gothic Medium"/>
                <a:cs typeface="Franklin Gothic Medium"/>
              </a:rPr>
              <a:t> </a:t>
            </a:r>
            <a:r>
              <a:rPr sz="1500" spc="-120" dirty="0">
                <a:latin typeface="Franklin Gothic Medium"/>
                <a:cs typeface="Franklin Gothic Medium"/>
              </a:rPr>
              <a:t>1</a:t>
            </a:r>
            <a:r>
              <a:rPr sz="1500" spc="-80" dirty="0">
                <a:latin typeface="Franklin Gothic Medium"/>
                <a:cs typeface="Franklin Gothic Medium"/>
              </a:rPr>
              <a:t> </a:t>
            </a:r>
            <a:r>
              <a:rPr sz="1500" spc="-85" dirty="0">
                <a:latin typeface="Franklin Gothic Medium"/>
                <a:cs typeface="Franklin Gothic Medium"/>
              </a:rPr>
              <a:t>to</a:t>
            </a:r>
            <a:r>
              <a:rPr sz="1500" spc="-155" dirty="0">
                <a:latin typeface="Franklin Gothic Medium"/>
                <a:cs typeface="Franklin Gothic Medium"/>
              </a:rPr>
              <a:t> </a:t>
            </a:r>
            <a:r>
              <a:rPr sz="1500" spc="-120" dirty="0">
                <a:latin typeface="Franklin Gothic Medium"/>
                <a:cs typeface="Franklin Gothic Medium"/>
              </a:rPr>
              <a:t>2</a:t>
            </a:r>
            <a:r>
              <a:rPr sz="1500" spc="-75" dirty="0">
                <a:latin typeface="Franklin Gothic Medium"/>
                <a:cs typeface="Franklin Gothic Medium"/>
              </a:rPr>
              <a:t> </a:t>
            </a:r>
            <a:r>
              <a:rPr sz="1500" spc="-10" dirty="0">
                <a:latin typeface="Franklin Gothic Medium"/>
                <a:cs typeface="Franklin Gothic Medium"/>
              </a:rPr>
              <a:t>members</a:t>
            </a:r>
            <a:endParaRPr sz="150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20" dirty="0">
                <a:latin typeface="Franklin Gothic Medium"/>
                <a:cs typeface="Franklin Gothic Medium"/>
              </a:rPr>
              <a:t>4</a:t>
            </a:r>
            <a:r>
              <a:rPr sz="1500" spc="-70" dirty="0">
                <a:latin typeface="Franklin Gothic Medium"/>
                <a:cs typeface="Franklin Gothic Medium"/>
              </a:rPr>
              <a:t> </a:t>
            </a:r>
            <a:r>
              <a:rPr sz="1500" spc="-135" dirty="0">
                <a:latin typeface="Franklin Gothic Medium"/>
                <a:cs typeface="Franklin Gothic Medium"/>
              </a:rPr>
              <a:t>Agency</a:t>
            </a:r>
            <a:r>
              <a:rPr sz="1500" spc="-60" dirty="0">
                <a:latin typeface="Franklin Gothic Medium"/>
                <a:cs typeface="Franklin Gothic Medium"/>
              </a:rPr>
              <a:t> </a:t>
            </a:r>
            <a:r>
              <a:rPr sz="1500" spc="-95" dirty="0">
                <a:latin typeface="Franklin Gothic Medium"/>
                <a:cs typeface="Franklin Gothic Medium"/>
              </a:rPr>
              <a:t>side</a:t>
            </a:r>
            <a:r>
              <a:rPr sz="1500" spc="-120" dirty="0">
                <a:latin typeface="Franklin Gothic Medium"/>
                <a:cs typeface="Franklin Gothic Medium"/>
              </a:rPr>
              <a:t> </a:t>
            </a:r>
            <a:r>
              <a:rPr sz="1500" spc="-85" dirty="0">
                <a:latin typeface="Franklin Gothic Medium"/>
                <a:cs typeface="Franklin Gothic Medium"/>
              </a:rPr>
              <a:t>judges,</a:t>
            </a:r>
            <a:r>
              <a:rPr sz="1500" spc="-35" dirty="0">
                <a:latin typeface="Franklin Gothic Medium"/>
                <a:cs typeface="Franklin Gothic Medium"/>
              </a:rPr>
              <a:t> </a:t>
            </a:r>
            <a:r>
              <a:rPr sz="1500" spc="-120" dirty="0">
                <a:latin typeface="Franklin Gothic Medium"/>
                <a:cs typeface="Franklin Gothic Medium"/>
              </a:rPr>
              <a:t>4</a:t>
            </a:r>
            <a:r>
              <a:rPr sz="1500" spc="-150" dirty="0">
                <a:latin typeface="Franklin Gothic Medium"/>
                <a:cs typeface="Franklin Gothic Medium"/>
              </a:rPr>
              <a:t> </a:t>
            </a:r>
            <a:r>
              <a:rPr sz="1500" spc="-80" dirty="0">
                <a:latin typeface="Franklin Gothic Medium"/>
                <a:cs typeface="Franklin Gothic Medium"/>
              </a:rPr>
              <a:t>client </a:t>
            </a:r>
            <a:r>
              <a:rPr sz="1500" spc="-95" dirty="0">
                <a:latin typeface="Franklin Gothic Medium"/>
                <a:cs typeface="Franklin Gothic Medium"/>
              </a:rPr>
              <a:t>side</a:t>
            </a:r>
            <a:r>
              <a:rPr sz="1500" spc="-120" dirty="0">
                <a:latin typeface="Franklin Gothic Medium"/>
                <a:cs typeface="Franklin Gothic Medium"/>
              </a:rPr>
              <a:t> </a:t>
            </a:r>
            <a:r>
              <a:rPr sz="1500" spc="-10" dirty="0">
                <a:latin typeface="Franklin Gothic Medium"/>
                <a:cs typeface="Franklin Gothic Medium"/>
              </a:rPr>
              <a:t>judges</a:t>
            </a:r>
            <a:endParaRPr sz="150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20" dirty="0">
                <a:latin typeface="Franklin Gothic Medium"/>
                <a:cs typeface="Franklin Gothic Medium"/>
              </a:rPr>
              <a:t>Proposed</a:t>
            </a:r>
            <a:r>
              <a:rPr sz="1500" spc="-70" dirty="0">
                <a:latin typeface="Franklin Gothic Medium"/>
                <a:cs typeface="Franklin Gothic Medium"/>
              </a:rPr>
              <a:t> </a:t>
            </a:r>
            <a:r>
              <a:rPr sz="1500" spc="-10" dirty="0">
                <a:latin typeface="Franklin Gothic Medium"/>
                <a:cs typeface="Franklin Gothic Medium"/>
              </a:rPr>
              <a:t>Agenda</a:t>
            </a:r>
            <a:endParaRPr sz="1500" dirty="0">
              <a:latin typeface="Franklin Gothic Medium"/>
              <a:cs typeface="Franklin Gothic Medium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8:00</a:t>
            </a:r>
            <a:r>
              <a:rPr sz="125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9:30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35" dirty="0">
                <a:solidFill>
                  <a:srgbClr val="001F5F"/>
                </a:solidFill>
                <a:latin typeface="Calibri"/>
                <a:cs typeface="Calibri"/>
              </a:rPr>
              <a:t>AM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20" dirty="0">
                <a:solidFill>
                  <a:srgbClr val="001F5F"/>
                </a:solidFill>
                <a:latin typeface="Trebuchet MS"/>
                <a:cs typeface="Trebuchet MS"/>
              </a:rPr>
              <a:t>Breakfast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30" dirty="0">
                <a:solidFill>
                  <a:srgbClr val="001F5F"/>
                </a:solidFill>
                <a:latin typeface="Trebuchet MS"/>
                <a:cs typeface="Trebuchet MS"/>
              </a:rPr>
              <a:t>-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Reception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9:30</a:t>
            </a:r>
            <a:r>
              <a:rPr sz="125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10:00</a:t>
            </a:r>
            <a:r>
              <a:rPr sz="125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25" dirty="0">
                <a:solidFill>
                  <a:srgbClr val="001F5F"/>
                </a:solidFill>
                <a:latin typeface="Calibri"/>
                <a:cs typeface="Calibri"/>
              </a:rPr>
              <a:t>AM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Opening</a:t>
            </a:r>
            <a:r>
              <a:rPr sz="11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Remarks-</a:t>
            </a:r>
            <a:r>
              <a:rPr sz="1100" spc="-1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70" dirty="0">
                <a:solidFill>
                  <a:srgbClr val="001F5F"/>
                </a:solidFill>
                <a:latin typeface="Trebuchet MS"/>
                <a:cs typeface="Trebuchet MS"/>
              </a:rPr>
              <a:t>CMA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Guest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Speaker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12:00</a:t>
            </a:r>
            <a:r>
              <a:rPr sz="125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1:00</a:t>
            </a:r>
            <a:r>
              <a:rPr sz="125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50" dirty="0">
                <a:solidFill>
                  <a:srgbClr val="001F5F"/>
                </a:solidFill>
                <a:latin typeface="Calibri"/>
                <a:cs typeface="Calibri"/>
              </a:rPr>
              <a:t>PM</a:t>
            </a:r>
            <a:r>
              <a:rPr sz="125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20" dirty="0">
                <a:solidFill>
                  <a:srgbClr val="001F5F"/>
                </a:solidFill>
                <a:latin typeface="Calibri"/>
                <a:cs typeface="Calibri"/>
              </a:rPr>
              <a:t>Lunch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ts val="1300"/>
              </a:lnSpc>
              <a:spcBef>
                <a:spcPts val="530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40" dirty="0">
                <a:solidFill>
                  <a:srgbClr val="001F5F"/>
                </a:solidFill>
                <a:latin typeface="Trebuchet MS"/>
                <a:cs typeface="Trebuchet MS"/>
              </a:rPr>
              <a:t>(informal,</a:t>
            </a:r>
            <a:r>
              <a:rPr sz="1100" spc="-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does</a:t>
            </a:r>
            <a:r>
              <a:rPr sz="1100" spc="-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001F5F"/>
                </a:solidFill>
                <a:latin typeface="Trebuchet MS"/>
                <a:cs typeface="Trebuchet MS"/>
              </a:rPr>
              <a:t>not </a:t>
            </a:r>
            <a:r>
              <a:rPr sz="1100" spc="-50" dirty="0">
                <a:solidFill>
                  <a:srgbClr val="001F5F"/>
                </a:solidFill>
                <a:latin typeface="Trebuchet MS"/>
                <a:cs typeface="Trebuchet MS"/>
              </a:rPr>
              <a:t>interrupt</a:t>
            </a:r>
            <a:r>
              <a:rPr sz="11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competition</a:t>
            </a:r>
            <a:endParaRPr sz="1100" dirty="0">
              <a:latin typeface="Trebuchet MS"/>
              <a:cs typeface="Trebuchet MS"/>
            </a:endParaRPr>
          </a:p>
          <a:p>
            <a:pPr marL="1156970">
              <a:lnSpc>
                <a:spcPts val="1300"/>
              </a:lnSpc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flow)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10:00</a:t>
            </a:r>
            <a:r>
              <a:rPr sz="125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AM</a:t>
            </a:r>
            <a:r>
              <a:rPr sz="125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5:30</a:t>
            </a:r>
            <a:r>
              <a:rPr sz="125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PM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Competition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60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6:00</a:t>
            </a:r>
            <a:r>
              <a:rPr sz="125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PM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Closing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Remarks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and</a:t>
            </a:r>
            <a:r>
              <a:rPr sz="1100" spc="-9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Awards</a:t>
            </a:r>
            <a:endParaRPr sz="1100" dirty="0">
              <a:latin typeface="Trebuchet MS"/>
              <a:cs typeface="Trebuchet MS"/>
            </a:endParaRPr>
          </a:p>
        </p:txBody>
      </p:sp>
      <p:pic>
        <p:nvPicPr>
          <p:cNvPr id="6" name="object 8">
            <a:extLst>
              <a:ext uri="{FF2B5EF4-FFF2-40B4-BE49-F238E27FC236}">
                <a16:creationId xmlns:a16="http://schemas.microsoft.com/office/drawing/2014/main" id="{5F8D431B-8B74-1969-9AF0-1A2B92FCB35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5800" y="1743075"/>
            <a:ext cx="3867150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35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0"/>
            <a:ext cx="9134475" cy="6858000"/>
          </a:xfrm>
          <a:custGeom>
            <a:avLst/>
            <a:gdLst/>
            <a:ahLst/>
            <a:cxnLst/>
            <a:rect l="l" t="t" r="r" b="b"/>
            <a:pathLst>
              <a:path w="9134475" h="6858000">
                <a:moveTo>
                  <a:pt x="0" y="0"/>
                </a:moveTo>
                <a:lnTo>
                  <a:pt x="0" y="6858000"/>
                </a:lnTo>
                <a:lnTo>
                  <a:pt x="9134474" y="68580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D7C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5076" y="2005266"/>
            <a:ext cx="3281045" cy="1787669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 marR="5080">
              <a:lnSpc>
                <a:spcPts val="6459"/>
              </a:lnSpc>
              <a:spcBef>
                <a:spcPts val="940"/>
              </a:spcBef>
            </a:pPr>
            <a:r>
              <a:rPr sz="6000" spc="-280" dirty="0">
                <a:solidFill>
                  <a:srgbClr val="FFFFFF"/>
                </a:solidFill>
              </a:rPr>
              <a:t>Sales</a:t>
            </a:r>
            <a:r>
              <a:rPr sz="6000" spc="-155" dirty="0">
                <a:solidFill>
                  <a:srgbClr val="FFFFFF"/>
                </a:solidFill>
              </a:rPr>
              <a:t> </a:t>
            </a:r>
            <a:r>
              <a:rPr sz="6000" spc="-470" dirty="0">
                <a:solidFill>
                  <a:srgbClr val="FFFFFF"/>
                </a:solidFill>
              </a:rPr>
              <a:t>Day </a:t>
            </a:r>
            <a:r>
              <a:rPr sz="6000" spc="-180" dirty="0">
                <a:solidFill>
                  <a:srgbClr val="FFFFFF"/>
                </a:solidFill>
              </a:rPr>
              <a:t>March</a:t>
            </a:r>
            <a:r>
              <a:rPr sz="6000" spc="-204" dirty="0">
                <a:solidFill>
                  <a:srgbClr val="FFFFFF"/>
                </a:solidFill>
              </a:rPr>
              <a:t> </a:t>
            </a:r>
            <a:r>
              <a:rPr lang="en-US" sz="6000" spc="135" dirty="0">
                <a:solidFill>
                  <a:srgbClr val="FFFFFF"/>
                </a:solidFill>
              </a:rPr>
              <a:t>7</a:t>
            </a:r>
            <a:endParaRPr sz="6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C5EF2C-8773-9CB8-F3E6-340AF255254E}"/>
              </a:ext>
            </a:extLst>
          </p:cNvPr>
          <p:cNvSpPr/>
          <p:nvPr/>
        </p:nvSpPr>
        <p:spPr>
          <a:xfrm>
            <a:off x="4572000" y="3962400"/>
            <a:ext cx="371856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3" name="Picture 1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8F96692B-ABEC-2791-BE95-91FF59FFC5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00"/>
            <a:ext cx="4145280" cy="23317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CD090-DE4D-E877-8A49-911F8867E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A3CD7F07-5BE6-EB82-8718-FC93F8E7A7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F01F85-E8D0-D75A-9C5B-EC8F8AE7064C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6">
            <a:extLst>
              <a:ext uri="{FF2B5EF4-FFF2-40B4-BE49-F238E27FC236}">
                <a16:creationId xmlns:a16="http://schemas.microsoft.com/office/drawing/2014/main" id="{EA6B03B0-0ACC-947F-8F40-B631DA804C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30"/>
              </a:spcBef>
            </a:pPr>
            <a:r>
              <a:rPr spc="-210" dirty="0"/>
              <a:t>Sales</a:t>
            </a:r>
            <a:r>
              <a:rPr spc="-165" dirty="0"/>
              <a:t> </a:t>
            </a:r>
            <a:r>
              <a:rPr spc="-305" dirty="0"/>
              <a:t>Day-</a:t>
            </a:r>
            <a:r>
              <a:rPr spc="-125" dirty="0"/>
              <a:t> </a:t>
            </a:r>
            <a:r>
              <a:rPr spc="-120" dirty="0"/>
              <a:t>March</a:t>
            </a:r>
            <a:r>
              <a:rPr spc="-135" dirty="0"/>
              <a:t> </a:t>
            </a:r>
            <a:r>
              <a:rPr lang="en-US" spc="100" dirty="0"/>
              <a:t>7</a:t>
            </a:r>
            <a:endParaRPr spc="100" dirty="0"/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F797FD85-7EE3-9CDC-C4AB-D54828C492B2}"/>
              </a:ext>
            </a:extLst>
          </p:cNvPr>
          <p:cNvSpPr txBox="1"/>
          <p:nvPr/>
        </p:nvSpPr>
        <p:spPr>
          <a:xfrm>
            <a:off x="709294" y="1573212"/>
            <a:ext cx="3619500" cy="373634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35" dirty="0">
                <a:latin typeface="Franklin Gothic Medium"/>
                <a:cs typeface="Franklin Gothic Medium"/>
              </a:rPr>
              <a:t>Open</a:t>
            </a:r>
            <a:r>
              <a:rPr sz="1500" spc="-45" dirty="0">
                <a:latin typeface="Franklin Gothic Medium"/>
                <a:cs typeface="Franklin Gothic Medium"/>
              </a:rPr>
              <a:t> </a:t>
            </a:r>
            <a:r>
              <a:rPr sz="1500" spc="-85" dirty="0">
                <a:latin typeface="Franklin Gothic Medium"/>
                <a:cs typeface="Franklin Gothic Medium"/>
              </a:rPr>
              <a:t>to</a:t>
            </a:r>
            <a:r>
              <a:rPr sz="1500" spc="-50" dirty="0">
                <a:latin typeface="Franklin Gothic Medium"/>
                <a:cs typeface="Franklin Gothic Medium"/>
              </a:rPr>
              <a:t> </a:t>
            </a:r>
            <a:r>
              <a:rPr sz="1500" spc="-170" dirty="0">
                <a:latin typeface="Franklin Gothic Medium"/>
                <a:cs typeface="Franklin Gothic Medium"/>
              </a:rPr>
              <a:t>24</a:t>
            </a:r>
            <a:r>
              <a:rPr sz="1500" spc="-45" dirty="0">
                <a:latin typeface="Franklin Gothic Medium"/>
                <a:cs typeface="Franklin Gothic Medium"/>
              </a:rPr>
              <a:t> </a:t>
            </a:r>
            <a:r>
              <a:rPr sz="1500" spc="-70" dirty="0">
                <a:latin typeface="Franklin Gothic Medium"/>
                <a:cs typeface="Franklin Gothic Medium"/>
              </a:rPr>
              <a:t>pre-</a:t>
            </a:r>
            <a:r>
              <a:rPr sz="1500" spc="-90" dirty="0">
                <a:latin typeface="Franklin Gothic Medium"/>
                <a:cs typeface="Franklin Gothic Medium"/>
              </a:rPr>
              <a:t>qualified</a:t>
            </a:r>
            <a:r>
              <a:rPr sz="1500" spc="-80" dirty="0">
                <a:latin typeface="Franklin Gothic Medium"/>
                <a:cs typeface="Franklin Gothic Medium"/>
              </a:rPr>
              <a:t> </a:t>
            </a:r>
            <a:r>
              <a:rPr sz="1500" spc="-20" dirty="0">
                <a:latin typeface="Franklin Gothic Medium"/>
                <a:cs typeface="Franklin Gothic Medium"/>
              </a:rPr>
              <a:t>competitors</a:t>
            </a:r>
            <a:endParaRPr sz="150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30" dirty="0">
                <a:latin typeface="Franklin Gothic Medium"/>
                <a:cs typeface="Franklin Gothic Medium"/>
              </a:rPr>
              <a:t>No</a:t>
            </a:r>
            <a:r>
              <a:rPr sz="1500" spc="-55" dirty="0">
                <a:latin typeface="Franklin Gothic Medium"/>
                <a:cs typeface="Franklin Gothic Medium"/>
              </a:rPr>
              <a:t> </a:t>
            </a:r>
            <a:r>
              <a:rPr sz="1500" spc="-130" dirty="0">
                <a:latin typeface="Franklin Gothic Medium"/>
                <a:cs typeface="Franklin Gothic Medium"/>
              </a:rPr>
              <a:t>academic</a:t>
            </a:r>
            <a:r>
              <a:rPr sz="1500" spc="-50" dirty="0">
                <a:latin typeface="Franklin Gothic Medium"/>
                <a:cs typeface="Franklin Gothic Medium"/>
              </a:rPr>
              <a:t> </a:t>
            </a:r>
            <a:r>
              <a:rPr sz="1500" spc="-95" dirty="0">
                <a:latin typeface="Franklin Gothic Medium"/>
                <a:cs typeface="Franklin Gothic Medium"/>
              </a:rPr>
              <a:t>judges,</a:t>
            </a:r>
            <a:r>
              <a:rPr sz="1500" spc="-100" dirty="0">
                <a:latin typeface="Franklin Gothic Medium"/>
                <a:cs typeface="Franklin Gothic Medium"/>
              </a:rPr>
              <a:t> </a:t>
            </a:r>
            <a:r>
              <a:rPr sz="1500" spc="-110" dirty="0">
                <a:latin typeface="Franklin Gothic Medium"/>
                <a:cs typeface="Franklin Gothic Medium"/>
              </a:rPr>
              <a:t>sponsor</a:t>
            </a:r>
            <a:r>
              <a:rPr sz="1500" spc="-70" dirty="0">
                <a:latin typeface="Franklin Gothic Medium"/>
                <a:cs typeface="Franklin Gothic Medium"/>
              </a:rPr>
              <a:t> </a:t>
            </a:r>
            <a:r>
              <a:rPr sz="1500" spc="-105" dirty="0">
                <a:latin typeface="Franklin Gothic Medium"/>
                <a:cs typeface="Franklin Gothic Medium"/>
              </a:rPr>
              <a:t>judges</a:t>
            </a:r>
            <a:r>
              <a:rPr sz="1500" spc="-110" dirty="0">
                <a:latin typeface="Franklin Gothic Medium"/>
                <a:cs typeface="Franklin Gothic Medium"/>
              </a:rPr>
              <a:t> </a:t>
            </a:r>
            <a:r>
              <a:rPr sz="1500" spc="-100" dirty="0">
                <a:latin typeface="Franklin Gothic Medium"/>
                <a:cs typeface="Franklin Gothic Medium"/>
              </a:rPr>
              <a:t>only</a:t>
            </a:r>
            <a:r>
              <a:rPr sz="1500" spc="-45" dirty="0">
                <a:latin typeface="Franklin Gothic Medium"/>
                <a:cs typeface="Franklin Gothic Medium"/>
              </a:rPr>
              <a:t> </a:t>
            </a:r>
            <a:r>
              <a:rPr sz="1500" spc="-25" dirty="0">
                <a:latin typeface="Franklin Gothic Medium"/>
                <a:cs typeface="Franklin Gothic Medium"/>
              </a:rPr>
              <a:t>(4)</a:t>
            </a:r>
            <a:endParaRPr sz="150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Arial MT"/>
              <a:buChar char="•"/>
              <a:tabLst>
                <a:tab pos="241300" algn="l"/>
              </a:tabLst>
            </a:pPr>
            <a:r>
              <a:rPr sz="1500" spc="-120" dirty="0">
                <a:latin typeface="Franklin Gothic Medium"/>
                <a:cs typeface="Franklin Gothic Medium"/>
              </a:rPr>
              <a:t>Proposed</a:t>
            </a:r>
            <a:r>
              <a:rPr sz="1500" spc="-70" dirty="0">
                <a:latin typeface="Franklin Gothic Medium"/>
                <a:cs typeface="Franklin Gothic Medium"/>
              </a:rPr>
              <a:t> </a:t>
            </a:r>
            <a:r>
              <a:rPr sz="1500" spc="-10" dirty="0">
                <a:latin typeface="Franklin Gothic Medium"/>
                <a:cs typeface="Franklin Gothic Medium"/>
              </a:rPr>
              <a:t>Agenda</a:t>
            </a:r>
            <a:endParaRPr sz="1500" dirty="0">
              <a:latin typeface="Franklin Gothic Medium"/>
              <a:cs typeface="Franklin Gothic Medium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8:00-</a:t>
            </a:r>
            <a:r>
              <a:rPr sz="125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20" dirty="0">
                <a:solidFill>
                  <a:srgbClr val="001F5F"/>
                </a:solidFill>
                <a:latin typeface="Calibri"/>
                <a:cs typeface="Calibri"/>
              </a:rPr>
              <a:t>9:30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20" dirty="0">
                <a:solidFill>
                  <a:srgbClr val="001F5F"/>
                </a:solidFill>
                <a:latin typeface="Trebuchet MS"/>
                <a:cs typeface="Trebuchet MS"/>
              </a:rPr>
              <a:t>Breakfast</a:t>
            </a:r>
            <a:r>
              <a:rPr sz="1100" spc="-4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Reception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9:30</a:t>
            </a:r>
            <a:r>
              <a:rPr sz="125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10:00</a:t>
            </a:r>
            <a:r>
              <a:rPr sz="125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25" dirty="0">
                <a:solidFill>
                  <a:srgbClr val="001F5F"/>
                </a:solidFill>
                <a:latin typeface="Calibri"/>
                <a:cs typeface="Calibri"/>
              </a:rPr>
              <a:t>AM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Opening</a:t>
            </a:r>
            <a:r>
              <a:rPr sz="11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Remarks-</a:t>
            </a:r>
            <a:r>
              <a:rPr sz="1100" spc="-10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55" dirty="0">
                <a:solidFill>
                  <a:srgbClr val="001F5F"/>
                </a:solidFill>
                <a:latin typeface="Trebuchet MS"/>
                <a:cs typeface="Trebuchet MS"/>
              </a:rPr>
              <a:t>CPSA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Guest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Speaker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12:00</a:t>
            </a:r>
            <a:r>
              <a:rPr sz="125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1:00</a:t>
            </a:r>
            <a:r>
              <a:rPr sz="125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50" dirty="0">
                <a:solidFill>
                  <a:srgbClr val="001F5F"/>
                </a:solidFill>
                <a:latin typeface="Calibri"/>
                <a:cs typeface="Calibri"/>
              </a:rPr>
              <a:t>PM</a:t>
            </a:r>
            <a:r>
              <a:rPr sz="125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-20" dirty="0">
                <a:solidFill>
                  <a:srgbClr val="001F5F"/>
                </a:solidFill>
                <a:latin typeface="Calibri"/>
                <a:cs typeface="Calibri"/>
              </a:rPr>
              <a:t>Lunch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ts val="1300"/>
              </a:lnSpc>
              <a:spcBef>
                <a:spcPts val="530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40" dirty="0">
                <a:solidFill>
                  <a:srgbClr val="001F5F"/>
                </a:solidFill>
                <a:latin typeface="Trebuchet MS"/>
                <a:cs typeface="Trebuchet MS"/>
              </a:rPr>
              <a:t>(informal,</a:t>
            </a:r>
            <a:r>
              <a:rPr sz="1100" spc="-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does</a:t>
            </a:r>
            <a:r>
              <a:rPr sz="1100" spc="-7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35" dirty="0">
                <a:solidFill>
                  <a:srgbClr val="001F5F"/>
                </a:solidFill>
                <a:latin typeface="Trebuchet MS"/>
                <a:cs typeface="Trebuchet MS"/>
              </a:rPr>
              <a:t>not </a:t>
            </a:r>
            <a:r>
              <a:rPr sz="1100" spc="-50" dirty="0">
                <a:solidFill>
                  <a:srgbClr val="001F5F"/>
                </a:solidFill>
                <a:latin typeface="Trebuchet MS"/>
                <a:cs typeface="Trebuchet MS"/>
              </a:rPr>
              <a:t>interrupt</a:t>
            </a:r>
            <a:r>
              <a:rPr sz="1100" spc="-3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competition</a:t>
            </a:r>
            <a:endParaRPr sz="1100" dirty="0">
              <a:latin typeface="Trebuchet MS"/>
              <a:cs typeface="Trebuchet MS"/>
            </a:endParaRPr>
          </a:p>
          <a:p>
            <a:pPr marL="1156970">
              <a:lnSpc>
                <a:spcPts val="1300"/>
              </a:lnSpc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flow)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9:00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AM</a:t>
            </a:r>
            <a:r>
              <a:rPr sz="125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5:15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 PM</a:t>
            </a:r>
            <a:endParaRPr sz="1250" dirty="0">
              <a:latin typeface="Calibri"/>
              <a:cs typeface="Calibri"/>
            </a:endParaRPr>
          </a:p>
          <a:p>
            <a:pPr marL="1156335" lvl="2" indent="-2286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1156335" algn="l"/>
              </a:tabLst>
            </a:pP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Competition</a:t>
            </a:r>
            <a:endParaRPr sz="1100" dirty="0">
              <a:latin typeface="Trebuchet MS"/>
              <a:cs typeface="Trebuchet MS"/>
            </a:endParaRPr>
          </a:p>
          <a:p>
            <a:pPr marL="698500" lvl="1" indent="-227965">
              <a:lnSpc>
                <a:spcPct val="100000"/>
              </a:lnSpc>
              <a:spcBef>
                <a:spcPts val="555"/>
              </a:spcBef>
              <a:buFont typeface="Arial MT"/>
              <a:buChar char="•"/>
              <a:tabLst>
                <a:tab pos="698500" algn="l"/>
              </a:tabLst>
            </a:pP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5:30</a:t>
            </a:r>
            <a:r>
              <a:rPr sz="125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–</a:t>
            </a:r>
            <a:r>
              <a:rPr sz="125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dirty="0">
                <a:solidFill>
                  <a:srgbClr val="001F5F"/>
                </a:solidFill>
                <a:latin typeface="Calibri"/>
                <a:cs typeface="Calibri"/>
              </a:rPr>
              <a:t>6:00</a:t>
            </a:r>
            <a:r>
              <a:rPr sz="125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250" b="1" spc="25" dirty="0">
                <a:solidFill>
                  <a:srgbClr val="001F5F"/>
                </a:solidFill>
                <a:latin typeface="Calibri"/>
                <a:cs typeface="Calibri"/>
              </a:rPr>
              <a:t>PM</a:t>
            </a:r>
            <a:endParaRPr sz="1250" dirty="0">
              <a:latin typeface="Calibri"/>
              <a:cs typeface="Calibri"/>
            </a:endParaRPr>
          </a:p>
          <a:p>
            <a:pPr marL="1184910" lvl="2" indent="-257175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1184910" algn="l"/>
              </a:tabLst>
            </a:pP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Closing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Remarks</a:t>
            </a:r>
            <a:r>
              <a:rPr sz="1100" spc="-75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dirty="0">
                <a:solidFill>
                  <a:srgbClr val="001F5F"/>
                </a:solidFill>
                <a:latin typeface="Trebuchet MS"/>
                <a:cs typeface="Trebuchet MS"/>
              </a:rPr>
              <a:t>and</a:t>
            </a:r>
            <a:r>
              <a:rPr sz="1100" spc="-90" dirty="0">
                <a:solidFill>
                  <a:srgbClr val="001F5F"/>
                </a:solidFill>
                <a:latin typeface="Trebuchet MS"/>
                <a:cs typeface="Trebuchet MS"/>
              </a:rPr>
              <a:t> </a:t>
            </a:r>
            <a:r>
              <a:rPr sz="1100" spc="-10" dirty="0">
                <a:solidFill>
                  <a:srgbClr val="001F5F"/>
                </a:solidFill>
                <a:latin typeface="Trebuchet MS"/>
                <a:cs typeface="Trebuchet MS"/>
              </a:rPr>
              <a:t>Awards</a:t>
            </a:r>
            <a:endParaRPr sz="1100" dirty="0">
              <a:latin typeface="Trebuchet MS"/>
              <a:cs typeface="Trebuchet MS"/>
            </a:endParaRPr>
          </a:p>
        </p:txBody>
      </p:sp>
      <p:pic>
        <p:nvPicPr>
          <p:cNvPr id="6" name="object 8">
            <a:extLst>
              <a:ext uri="{FF2B5EF4-FFF2-40B4-BE49-F238E27FC236}">
                <a16:creationId xmlns:a16="http://schemas.microsoft.com/office/drawing/2014/main" id="{6F8C1DF8-7641-79C8-6C90-C20B2572128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95825" y="1695450"/>
            <a:ext cx="38862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23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0"/>
            <a:ext cx="9134475" cy="6858000"/>
          </a:xfrm>
          <a:custGeom>
            <a:avLst/>
            <a:gdLst/>
            <a:ahLst/>
            <a:cxnLst/>
            <a:rect l="l" t="t" r="r" b="b"/>
            <a:pathLst>
              <a:path w="9134475" h="6858000">
                <a:moveTo>
                  <a:pt x="0" y="0"/>
                </a:moveTo>
                <a:lnTo>
                  <a:pt x="0" y="6858000"/>
                </a:lnTo>
                <a:lnTo>
                  <a:pt x="9134474" y="68580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80D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45076" y="2005266"/>
            <a:ext cx="2482215" cy="1761489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 marR="5080">
              <a:lnSpc>
                <a:spcPts val="6459"/>
              </a:lnSpc>
              <a:spcBef>
                <a:spcPts val="940"/>
              </a:spcBef>
            </a:pPr>
            <a:r>
              <a:rPr sz="6000" spc="-254" dirty="0">
                <a:solidFill>
                  <a:srgbClr val="FFFFFF"/>
                </a:solidFill>
              </a:rPr>
              <a:t>Step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630" dirty="0">
                <a:solidFill>
                  <a:srgbClr val="FFFFFF"/>
                </a:solidFill>
              </a:rPr>
              <a:t>by </a:t>
            </a:r>
            <a:r>
              <a:rPr sz="6000" spc="-275" dirty="0">
                <a:solidFill>
                  <a:srgbClr val="FFFFFF"/>
                </a:solidFill>
              </a:rPr>
              <a:t>Step</a:t>
            </a:r>
            <a:endParaRPr sz="60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F0CD0A-E06C-1FB1-B7A0-3C7F2077081D}"/>
              </a:ext>
            </a:extLst>
          </p:cNvPr>
          <p:cNvSpPr/>
          <p:nvPr/>
        </p:nvSpPr>
        <p:spPr>
          <a:xfrm>
            <a:off x="4572000" y="3962400"/>
            <a:ext cx="371856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0" name="Picture 9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1742A0BD-374E-50FE-E43E-B62C8FB673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00"/>
            <a:ext cx="4145280" cy="233172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3C115-5FC1-19D4-B59E-A490F4543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50B246CE-2CAE-3D0B-6DB1-B0D283604F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66EF531-0B95-E5DE-FD0D-4F0E458D6B89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2D6BE583-E4BB-10AF-2263-D84B489751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326643"/>
            <a:ext cx="682561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80" dirty="0"/>
              <a:t>1.</a:t>
            </a:r>
            <a:r>
              <a:rPr spc="-114" dirty="0"/>
              <a:t> </a:t>
            </a:r>
            <a:r>
              <a:rPr spc="-320" dirty="0"/>
              <a:t>Choose</a:t>
            </a:r>
            <a:r>
              <a:rPr spc="-140" dirty="0"/>
              <a:t> </a:t>
            </a:r>
            <a:r>
              <a:rPr spc="-430" dirty="0"/>
              <a:t>Your</a:t>
            </a:r>
            <a:r>
              <a:rPr spc="-135" dirty="0"/>
              <a:t> </a:t>
            </a:r>
            <a:r>
              <a:rPr spc="-170" dirty="0"/>
              <a:t>Competition </a:t>
            </a:r>
            <a:r>
              <a:rPr spc="-229" dirty="0"/>
              <a:t>and</a:t>
            </a:r>
            <a:r>
              <a:rPr spc="-140" dirty="0"/>
              <a:t> </a:t>
            </a:r>
            <a:r>
              <a:rPr spc="-210" dirty="0"/>
              <a:t>Gather</a:t>
            </a:r>
            <a:r>
              <a:rPr spc="-114" dirty="0"/>
              <a:t> </a:t>
            </a:r>
            <a:r>
              <a:rPr spc="-430" dirty="0"/>
              <a:t>Your</a:t>
            </a:r>
            <a:r>
              <a:rPr spc="-114" dirty="0"/>
              <a:t> </a:t>
            </a:r>
            <a:r>
              <a:rPr spc="-355" dirty="0"/>
              <a:t>Team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6527E964-D2C5-A126-EF13-6C1D072F86A7}"/>
              </a:ext>
            </a:extLst>
          </p:cNvPr>
          <p:cNvSpPr txBox="1"/>
          <p:nvPr/>
        </p:nvSpPr>
        <p:spPr>
          <a:xfrm>
            <a:off x="708025" y="1813305"/>
            <a:ext cx="7557134" cy="31388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85" dirty="0">
                <a:latin typeface="Franklin Gothic Medium"/>
                <a:cs typeface="Franklin Gothic Medium"/>
              </a:rPr>
              <a:t>Marketing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Competition: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15" dirty="0">
                <a:latin typeface="Franklin Gothic Medium"/>
                <a:cs typeface="Franklin Gothic Medium"/>
              </a:rPr>
              <a:t>Assemble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team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of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210" dirty="0">
                <a:latin typeface="Franklin Gothic Medium"/>
                <a:cs typeface="Franklin Gothic Medium"/>
              </a:rPr>
              <a:t>one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5" dirty="0">
                <a:latin typeface="Franklin Gothic Medium"/>
                <a:cs typeface="Franklin Gothic Medium"/>
              </a:rPr>
              <a:t>two </a:t>
            </a:r>
            <a:r>
              <a:rPr sz="2750" spc="-170" dirty="0">
                <a:latin typeface="Franklin Gothic Medium"/>
                <a:cs typeface="Franklin Gothic Medium"/>
              </a:rPr>
              <a:t>students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collaborate</a:t>
            </a:r>
            <a:r>
              <a:rPr sz="2750" spc="-16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on</a:t>
            </a:r>
            <a:r>
              <a:rPr sz="2750" spc="-4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tackling </a:t>
            </a:r>
            <a:r>
              <a:rPr sz="2750" spc="-165" dirty="0">
                <a:latin typeface="Franklin Gothic Medium"/>
                <a:cs typeface="Franklin Gothic Medium"/>
              </a:rPr>
              <a:t>business </a:t>
            </a:r>
            <a:r>
              <a:rPr sz="2750" spc="-120" dirty="0">
                <a:latin typeface="Franklin Gothic Medium"/>
                <a:cs typeface="Franklin Gothic Medium"/>
              </a:rPr>
              <a:t>challenges.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358775" indent="-229235">
              <a:lnSpc>
                <a:spcPts val="3010"/>
              </a:lnSpc>
              <a:spcBef>
                <a:spcPts val="105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60" dirty="0">
                <a:latin typeface="Franklin Gothic Medium"/>
                <a:cs typeface="Franklin Gothic Medium"/>
              </a:rPr>
              <a:t>Sales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Competition:</a:t>
            </a:r>
            <a:r>
              <a:rPr sz="2750" spc="-150" dirty="0">
                <a:latin typeface="Franklin Gothic Medium"/>
                <a:cs typeface="Franklin Gothic Medium"/>
              </a:rPr>
              <a:t> </a:t>
            </a:r>
            <a:r>
              <a:rPr sz="2750" spc="-210" dirty="0">
                <a:latin typeface="Franklin Gothic Medium"/>
                <a:cs typeface="Franklin Gothic Medium"/>
              </a:rPr>
              <a:t>Compete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40" dirty="0">
                <a:latin typeface="Franklin Gothic Medium"/>
                <a:cs typeface="Franklin Gothic Medium"/>
              </a:rPr>
              <a:t>individually</a:t>
            </a:r>
            <a:r>
              <a:rPr sz="2750" spc="-7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showcase </a:t>
            </a:r>
            <a:r>
              <a:rPr sz="2750" spc="-185" dirty="0">
                <a:latin typeface="Franklin Gothic Medium"/>
                <a:cs typeface="Franklin Gothic Medium"/>
              </a:rPr>
              <a:t>your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125" dirty="0">
                <a:latin typeface="Franklin Gothic Medium"/>
                <a:cs typeface="Franklin Gothic Medium"/>
              </a:rPr>
              <a:t>product-</a:t>
            </a:r>
            <a:r>
              <a:rPr sz="2750" spc="-145" dirty="0">
                <a:latin typeface="Franklin Gothic Medium"/>
                <a:cs typeface="Franklin Gothic Medium"/>
              </a:rPr>
              <a:t>pitching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skills.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853440" indent="-229235">
              <a:lnSpc>
                <a:spcPts val="3010"/>
              </a:lnSpc>
              <a:spcBef>
                <a:spcPts val="104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250" dirty="0">
                <a:latin typeface="Franklin Gothic Medium"/>
                <a:cs typeface="Franklin Gothic Medium"/>
              </a:rPr>
              <a:t>Make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sure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everyone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on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your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team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25" dirty="0">
                <a:latin typeface="Franklin Gothic Medium"/>
                <a:cs typeface="Franklin Gothic Medium"/>
              </a:rPr>
              <a:t>is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enrolled</a:t>
            </a:r>
            <a:r>
              <a:rPr sz="2750" spc="-190" dirty="0">
                <a:latin typeface="Franklin Gothic Medium"/>
                <a:cs typeface="Franklin Gothic Medium"/>
              </a:rPr>
              <a:t> </a:t>
            </a:r>
            <a:r>
              <a:rPr sz="2750" spc="-120" dirty="0">
                <a:latin typeface="Franklin Gothic Medium"/>
                <a:cs typeface="Franklin Gothic Medium"/>
              </a:rPr>
              <a:t>in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90" dirty="0">
                <a:latin typeface="Franklin Gothic Medium"/>
                <a:cs typeface="Franklin Gothic Medium"/>
              </a:rPr>
              <a:t>an </a:t>
            </a:r>
            <a:r>
              <a:rPr sz="2750" spc="-155" dirty="0">
                <a:latin typeface="Franklin Gothic Medium"/>
                <a:cs typeface="Franklin Gothic Medium"/>
              </a:rPr>
              <a:t>Alberta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95" dirty="0">
                <a:latin typeface="Franklin Gothic Medium"/>
                <a:cs typeface="Franklin Gothic Medium"/>
              </a:rPr>
              <a:t>post-</a:t>
            </a:r>
            <a:r>
              <a:rPr sz="2750" spc="-170" dirty="0">
                <a:latin typeface="Franklin Gothic Medium"/>
                <a:cs typeface="Franklin Gothic Medium"/>
              </a:rPr>
              <a:t>secondary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40" dirty="0">
                <a:latin typeface="Franklin Gothic Medium"/>
                <a:cs typeface="Franklin Gothic Medium"/>
              </a:rPr>
              <a:t>institution.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225" dirty="0">
                <a:latin typeface="Franklin Gothic Medium"/>
                <a:cs typeface="Franklin Gothic Medium"/>
              </a:rPr>
              <a:t>PLEASE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NOTE: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285" dirty="0">
                <a:latin typeface="Franklin Gothic Medium"/>
                <a:cs typeface="Franklin Gothic Medium"/>
              </a:rPr>
              <a:t>You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295" dirty="0">
                <a:latin typeface="Franklin Gothic Medium"/>
                <a:cs typeface="Franklin Gothic Medium"/>
              </a:rPr>
              <a:t>may</a:t>
            </a:r>
            <a:r>
              <a:rPr sz="2750" spc="-90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enter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both</a:t>
            </a:r>
            <a:r>
              <a:rPr sz="2750" spc="-80" dirty="0">
                <a:latin typeface="Franklin Gothic Medium"/>
                <a:cs typeface="Franklin Gothic Medium"/>
              </a:rPr>
              <a:t> </a:t>
            </a:r>
            <a:r>
              <a:rPr sz="2750" spc="-70" dirty="0">
                <a:latin typeface="Franklin Gothic Medium"/>
                <a:cs typeface="Franklin Gothic Medium"/>
              </a:rPr>
              <a:t>competitions.</a:t>
            </a:r>
            <a:endParaRPr sz="275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02675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424FB-7F84-6577-45DE-B0304DDA8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6A035993-719F-1B8C-7018-F900CC6744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6AA2A12-AEB2-BC66-52FF-7BE6E052280F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06096578-0A94-1BDD-CAF6-EBCA23904C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326643"/>
            <a:ext cx="638619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dirty="0"/>
              <a:t>2.</a:t>
            </a:r>
            <a:r>
              <a:rPr spc="-140" dirty="0"/>
              <a:t> </a:t>
            </a:r>
            <a:r>
              <a:rPr spc="-195" dirty="0"/>
              <a:t>Prepare</a:t>
            </a:r>
            <a:r>
              <a:rPr spc="-100" dirty="0"/>
              <a:t> </a:t>
            </a:r>
            <a:r>
              <a:rPr spc="-415" dirty="0"/>
              <a:t>Your</a:t>
            </a:r>
            <a:r>
              <a:rPr spc="-85" dirty="0"/>
              <a:t> </a:t>
            </a:r>
            <a:r>
              <a:rPr spc="-195" dirty="0"/>
              <a:t>Screening </a:t>
            </a:r>
            <a:r>
              <a:rPr spc="-285" dirty="0"/>
              <a:t>Video</a:t>
            </a: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D157A6B-9709-7491-C550-86FC7F52A575}"/>
              </a:ext>
            </a:extLst>
          </p:cNvPr>
          <p:cNvSpPr txBox="1"/>
          <p:nvPr/>
        </p:nvSpPr>
        <p:spPr>
          <a:xfrm>
            <a:off x="708025" y="1813305"/>
            <a:ext cx="7192645" cy="339661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98120" indent="-229235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85" dirty="0">
                <a:latin typeface="Franklin Gothic Medium"/>
                <a:cs typeface="Franklin Gothic Medium"/>
              </a:rPr>
              <a:t>Marketing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Competition: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Create</a:t>
            </a:r>
            <a:r>
              <a:rPr sz="2750" spc="-18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60" dirty="0">
                <a:latin typeface="Franklin Gothic Medium"/>
                <a:cs typeface="Franklin Gothic Medium"/>
              </a:rPr>
              <a:t> </a:t>
            </a:r>
            <a:r>
              <a:rPr sz="2750" spc="-40" dirty="0">
                <a:latin typeface="Franklin Gothic Medium"/>
                <a:cs typeface="Franklin Gothic Medium"/>
              </a:rPr>
              <a:t>1-</a:t>
            </a:r>
            <a:r>
              <a:rPr sz="2750" spc="-200" dirty="0">
                <a:latin typeface="Franklin Gothic Medium"/>
                <a:cs typeface="Franklin Gothic Medium"/>
              </a:rPr>
              <a:t>5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210" dirty="0">
                <a:latin typeface="Franklin Gothic Medium"/>
                <a:cs typeface="Franklin Gothic Medium"/>
              </a:rPr>
              <a:t>minute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video </a:t>
            </a:r>
            <a:r>
              <a:rPr sz="2750" spc="-150" dirty="0">
                <a:latin typeface="Franklin Gothic Medium"/>
                <a:cs typeface="Franklin Gothic Medium"/>
              </a:rPr>
              <a:t>describing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the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business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problems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and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125" dirty="0">
                <a:latin typeface="Franklin Gothic Medium"/>
                <a:cs typeface="Franklin Gothic Medium"/>
              </a:rPr>
              <a:t>opportunities </a:t>
            </a:r>
            <a:r>
              <a:rPr sz="2750" spc="-185" dirty="0">
                <a:latin typeface="Franklin Gothic Medium"/>
                <a:cs typeface="Franklin Gothic Medium"/>
              </a:rPr>
              <a:t>based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215" dirty="0">
                <a:latin typeface="Franklin Gothic Medium"/>
                <a:cs typeface="Franklin Gothic Medium"/>
              </a:rPr>
              <a:t>on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the </a:t>
            </a:r>
            <a:r>
              <a:rPr sz="2750" spc="-160" dirty="0">
                <a:latin typeface="Franklin Gothic Medium"/>
                <a:cs typeface="Franklin Gothic Medium"/>
              </a:rPr>
              <a:t>provided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210" dirty="0">
                <a:latin typeface="Franklin Gothic Medium"/>
                <a:cs typeface="Franklin Gothic Medium"/>
              </a:rPr>
              <a:t>marketing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case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below.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74930" indent="-229235">
              <a:lnSpc>
                <a:spcPct val="92200"/>
              </a:lnSpc>
              <a:spcBef>
                <a:spcPts val="969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60" dirty="0">
                <a:latin typeface="Franklin Gothic Medium"/>
                <a:cs typeface="Franklin Gothic Medium"/>
              </a:rPr>
              <a:t>Sales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Competition:</a:t>
            </a:r>
            <a:r>
              <a:rPr sz="2750" spc="-150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Submit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85" dirty="0">
                <a:latin typeface="Franklin Gothic Medium"/>
                <a:cs typeface="Franklin Gothic Medium"/>
              </a:rPr>
              <a:t>30-</a:t>
            </a:r>
            <a:r>
              <a:rPr sz="2750" spc="-200" dirty="0">
                <a:latin typeface="Franklin Gothic Medium"/>
                <a:cs typeface="Franklin Gothic Medium"/>
              </a:rPr>
              <a:t>90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second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video </a:t>
            </a:r>
            <a:r>
              <a:rPr sz="2750" spc="-145" dirty="0">
                <a:latin typeface="Franklin Gothic Medium"/>
                <a:cs typeface="Franklin Gothic Medium"/>
              </a:rPr>
              <a:t>pitching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product</a:t>
            </a:r>
            <a:r>
              <a:rPr sz="2750" spc="-6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of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your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choice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with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persuasive </a:t>
            </a:r>
            <a:r>
              <a:rPr sz="2750" spc="-75" dirty="0">
                <a:latin typeface="Franklin Gothic Medium"/>
                <a:cs typeface="Franklin Gothic Medium"/>
              </a:rPr>
              <a:t>and </a:t>
            </a:r>
            <a:r>
              <a:rPr sz="2750" spc="-170" dirty="0">
                <a:latin typeface="Franklin Gothic Medium"/>
                <a:cs typeface="Franklin Gothic Medium"/>
              </a:rPr>
              <a:t>creative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sales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60" dirty="0">
                <a:latin typeface="Franklin Gothic Medium"/>
                <a:cs typeface="Franklin Gothic Medium"/>
              </a:rPr>
              <a:t>techniques.</a:t>
            </a:r>
            <a:endParaRPr sz="2750" dirty="0">
              <a:latin typeface="Franklin Gothic Medium"/>
              <a:cs typeface="Franklin Gothic Medium"/>
            </a:endParaRPr>
          </a:p>
          <a:p>
            <a:pPr marL="240029" marR="5080" indent="-227965">
              <a:lnSpc>
                <a:spcPts val="3080"/>
              </a:lnSpc>
              <a:spcBef>
                <a:spcPts val="969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50" dirty="0">
                <a:latin typeface="Franklin Gothic Medium"/>
                <a:cs typeface="Franklin Gothic Medium"/>
              </a:rPr>
              <a:t>Upload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your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video</a:t>
            </a:r>
            <a:r>
              <a:rPr sz="2750" spc="-7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platform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like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260" dirty="0">
                <a:latin typeface="Franklin Gothic Medium"/>
                <a:cs typeface="Franklin Gothic Medium"/>
              </a:rPr>
              <a:t>YouTube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or</a:t>
            </a:r>
            <a:r>
              <a:rPr sz="2750" spc="-70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Vimeo 	</a:t>
            </a:r>
            <a:r>
              <a:rPr sz="2750" spc="-204" dirty="0">
                <a:latin typeface="Franklin Gothic Medium"/>
                <a:cs typeface="Franklin Gothic Medium"/>
              </a:rPr>
              <a:t>and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generate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225" dirty="0">
                <a:latin typeface="Franklin Gothic Medium"/>
                <a:cs typeface="Franklin Gothic Medium"/>
              </a:rPr>
              <a:t>a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80" dirty="0">
                <a:latin typeface="Franklin Gothic Medium"/>
                <a:cs typeface="Franklin Gothic Medium"/>
              </a:rPr>
              <a:t>shareable </a:t>
            </a:r>
            <a:r>
              <a:rPr sz="2750" spc="-20" dirty="0">
                <a:latin typeface="Franklin Gothic Medium"/>
                <a:cs typeface="Franklin Gothic Medium"/>
              </a:rPr>
              <a:t>URL.</a:t>
            </a:r>
            <a:endParaRPr sz="275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888455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AB759-A812-7A6A-960B-81CE3D492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2F69ECDD-C0C9-7AE2-D84F-F35DAF1EEF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19AECA-6309-4FDC-216E-0E8C8A9415FC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99E825F5-EFCE-0A7A-EA0C-2276769142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326643"/>
            <a:ext cx="684212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dirty="0"/>
              <a:t>3.</a:t>
            </a:r>
            <a:r>
              <a:rPr spc="-145" dirty="0"/>
              <a:t> </a:t>
            </a:r>
            <a:r>
              <a:rPr spc="-170" dirty="0"/>
              <a:t>Register</a:t>
            </a:r>
            <a:r>
              <a:rPr spc="-85" dirty="0"/>
              <a:t> </a:t>
            </a:r>
            <a:r>
              <a:rPr spc="-240" dirty="0"/>
              <a:t>and</a:t>
            </a:r>
            <a:r>
              <a:rPr spc="-120" dirty="0"/>
              <a:t> </a:t>
            </a:r>
            <a:r>
              <a:rPr spc="-220" dirty="0"/>
              <a:t>Submit</a:t>
            </a:r>
            <a:r>
              <a:rPr spc="-110" dirty="0"/>
              <a:t> </a:t>
            </a:r>
            <a:r>
              <a:rPr spc="-450" dirty="0"/>
              <a:t>Your </a:t>
            </a:r>
            <a:r>
              <a:rPr spc="-225" dirty="0"/>
              <a:t>Screening</a:t>
            </a:r>
            <a:r>
              <a:rPr spc="-90" dirty="0"/>
              <a:t> </a:t>
            </a:r>
            <a:r>
              <a:rPr spc="-280" dirty="0"/>
              <a:t>Video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700012A8-27F9-3B78-B0A6-FF07B799BD43}"/>
              </a:ext>
            </a:extLst>
          </p:cNvPr>
          <p:cNvSpPr txBox="1"/>
          <p:nvPr/>
        </p:nvSpPr>
        <p:spPr>
          <a:xfrm>
            <a:off x="708025" y="1813305"/>
            <a:ext cx="7705725" cy="24999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895985" indent="-229235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90" dirty="0">
                <a:latin typeface="Franklin Gothic Medium"/>
                <a:cs typeface="Franklin Gothic Medium"/>
              </a:rPr>
              <a:t>Complete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the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registration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240" dirty="0">
                <a:latin typeface="Franklin Gothic Medium"/>
                <a:cs typeface="Franklin Gothic Medium"/>
              </a:rPr>
              <a:t>form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and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include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20" dirty="0">
                <a:latin typeface="Franklin Gothic Medium"/>
                <a:cs typeface="Franklin Gothic Medium"/>
              </a:rPr>
              <a:t>your </a:t>
            </a:r>
            <a:r>
              <a:rPr sz="2750" spc="-175" dirty="0">
                <a:latin typeface="Franklin Gothic Medium"/>
                <a:cs typeface="Franklin Gothic Medium"/>
              </a:rPr>
              <a:t>screening</a:t>
            </a:r>
            <a:r>
              <a:rPr sz="2750" spc="-160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video’s</a:t>
            </a:r>
            <a:r>
              <a:rPr sz="2750" spc="-8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URL.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The</a:t>
            </a:r>
            <a:r>
              <a:rPr sz="2750" spc="-15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deadline to</a:t>
            </a:r>
            <a:r>
              <a:rPr sz="2750" spc="-45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submit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14" dirty="0">
                <a:latin typeface="Franklin Gothic Medium"/>
                <a:cs typeface="Franklin Gothic Medium"/>
              </a:rPr>
              <a:t>your </a:t>
            </a:r>
            <a:r>
              <a:rPr sz="2750" spc="-175" dirty="0">
                <a:latin typeface="Franklin Gothic Medium"/>
                <a:cs typeface="Franklin Gothic Medium"/>
              </a:rPr>
              <a:t>screening </a:t>
            </a:r>
            <a:r>
              <a:rPr sz="2750" spc="-170" dirty="0">
                <a:latin typeface="Franklin Gothic Medium"/>
                <a:cs typeface="Franklin Gothic Medium"/>
              </a:rPr>
              <a:t>video</a:t>
            </a:r>
            <a:r>
              <a:rPr sz="2750" spc="-65" dirty="0">
                <a:latin typeface="Franklin Gothic Medium"/>
                <a:cs typeface="Franklin Gothic Medium"/>
              </a:rPr>
              <a:t> </a:t>
            </a:r>
            <a:r>
              <a:rPr sz="2750" spc="-120" dirty="0">
                <a:latin typeface="Franklin Gothic Medium"/>
                <a:cs typeface="Franklin Gothic Medium"/>
              </a:rPr>
              <a:t>is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March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65" dirty="0">
                <a:latin typeface="Franklin Gothic Medium"/>
                <a:cs typeface="Franklin Gothic Medium"/>
              </a:rPr>
              <a:t>4,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202</a:t>
            </a:r>
            <a:r>
              <a:rPr lang="en-US" sz="2750" spc="-160" dirty="0">
                <a:latin typeface="Franklin Gothic Medium"/>
                <a:cs typeface="Franklin Gothic Medium"/>
              </a:rPr>
              <a:t>6</a:t>
            </a:r>
            <a:r>
              <a:rPr sz="2750" spc="-160" dirty="0">
                <a:latin typeface="Franklin Gothic Medium"/>
                <a:cs typeface="Franklin Gothic Medium"/>
              </a:rPr>
              <a:t>.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Don’t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10" dirty="0">
                <a:latin typeface="Franklin Gothic Medium"/>
                <a:cs typeface="Franklin Gothic Medium"/>
              </a:rPr>
              <a:t>miss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20" dirty="0">
                <a:latin typeface="Franklin Gothic Medium"/>
                <a:cs typeface="Franklin Gothic Medium"/>
              </a:rPr>
              <a:t>out!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5080" indent="-229235">
              <a:lnSpc>
                <a:spcPct val="92200"/>
              </a:lnSpc>
              <a:spcBef>
                <a:spcPts val="969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85" dirty="0">
                <a:latin typeface="Franklin Gothic Medium"/>
                <a:cs typeface="Franklin Gothic Medium"/>
              </a:rPr>
              <a:t>Marketing</a:t>
            </a:r>
            <a:r>
              <a:rPr sz="2750" spc="-16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Competition: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Both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students</a:t>
            </a:r>
            <a:r>
              <a:rPr sz="2750" spc="-185" dirty="0">
                <a:latin typeface="Franklin Gothic Medium"/>
                <a:cs typeface="Franklin Gothic Medium"/>
              </a:rPr>
              <a:t> </a:t>
            </a:r>
            <a:r>
              <a:rPr sz="2750" spc="-220" dirty="0">
                <a:latin typeface="Franklin Gothic Medium"/>
                <a:cs typeface="Franklin Gothic Medium"/>
              </a:rPr>
              <a:t>must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75" dirty="0">
                <a:latin typeface="Franklin Gothic Medium"/>
                <a:cs typeface="Franklin Gothic Medium"/>
              </a:rPr>
              <a:t>fill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out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5" dirty="0">
                <a:latin typeface="Franklin Gothic Medium"/>
                <a:cs typeface="Franklin Gothic Medium"/>
              </a:rPr>
              <a:t>the </a:t>
            </a:r>
            <a:r>
              <a:rPr sz="2750" spc="-160" dirty="0">
                <a:latin typeface="Franklin Gothic Medium"/>
                <a:cs typeface="Franklin Gothic Medium"/>
              </a:rPr>
              <a:t>registration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40" dirty="0">
                <a:latin typeface="Franklin Gothic Medium"/>
                <a:cs typeface="Franklin Gothic Medium"/>
              </a:rPr>
              <a:t>form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140" dirty="0">
                <a:latin typeface="Franklin Gothic Medium"/>
                <a:cs typeface="Franklin Gothic Medium"/>
              </a:rPr>
              <a:t>individually,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but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35" dirty="0">
                <a:latin typeface="Franklin Gothic Medium"/>
                <a:cs typeface="Franklin Gothic Medium"/>
              </a:rPr>
              <a:t>have</a:t>
            </a:r>
            <a:r>
              <a:rPr sz="2750" spc="-8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the</a:t>
            </a:r>
            <a:r>
              <a:rPr sz="2750" spc="-75" dirty="0">
                <a:latin typeface="Franklin Gothic Medium"/>
                <a:cs typeface="Franklin Gothic Medium"/>
              </a:rPr>
              <a:t> </a:t>
            </a:r>
            <a:r>
              <a:rPr sz="2750" spc="-254" dirty="0">
                <a:latin typeface="Franklin Gothic Medium"/>
                <a:cs typeface="Franklin Gothic Medium"/>
              </a:rPr>
              <a:t>same</a:t>
            </a:r>
            <a:r>
              <a:rPr sz="2750" spc="-160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URL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20" dirty="0">
                <a:latin typeface="Franklin Gothic Medium"/>
                <a:cs typeface="Franklin Gothic Medium"/>
              </a:rPr>
              <a:t>link, </a:t>
            </a:r>
            <a:r>
              <a:rPr sz="2750" spc="-204" dirty="0">
                <a:latin typeface="Franklin Gothic Medium"/>
                <a:cs typeface="Franklin Gothic Medium"/>
              </a:rPr>
              <a:t>and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the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254" dirty="0">
                <a:latin typeface="Franklin Gothic Medium"/>
                <a:cs typeface="Franklin Gothic Medium"/>
              </a:rPr>
              <a:t>same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team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name.</a:t>
            </a:r>
            <a:endParaRPr sz="275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87332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4ECD4-4B13-9CC0-0E10-F626ECEA4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1E6AB588-68CE-F7C5-8E4A-B6C96F4DA7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76C9CB-6F03-EA39-B62B-05C2A121E46D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38B7810B-1BB0-9018-DE32-6162B68681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326643"/>
            <a:ext cx="7510145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dirty="0"/>
              <a:t>4.</a:t>
            </a:r>
            <a:r>
              <a:rPr spc="-229" dirty="0"/>
              <a:t> </a:t>
            </a:r>
            <a:r>
              <a:rPr spc="-100" dirty="0"/>
              <a:t>Participate</a:t>
            </a:r>
            <a:r>
              <a:rPr spc="-165" dirty="0"/>
              <a:t> </a:t>
            </a:r>
            <a:r>
              <a:rPr spc="-190" dirty="0"/>
              <a:t>in</a:t>
            </a:r>
            <a:r>
              <a:rPr spc="-130" dirty="0"/>
              <a:t> </a:t>
            </a:r>
            <a:r>
              <a:rPr spc="-50" dirty="0"/>
              <a:t>the</a:t>
            </a:r>
            <a:r>
              <a:rPr spc="-165" dirty="0"/>
              <a:t> </a:t>
            </a:r>
            <a:r>
              <a:rPr spc="-195" dirty="0"/>
              <a:t>Screening </a:t>
            </a:r>
            <a:r>
              <a:rPr spc="-345" dirty="0"/>
              <a:t>Round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DE9EAED-3EA1-11D9-F5DA-5EF9136A4C12}"/>
              </a:ext>
            </a:extLst>
          </p:cNvPr>
          <p:cNvSpPr txBox="1"/>
          <p:nvPr/>
        </p:nvSpPr>
        <p:spPr>
          <a:xfrm>
            <a:off x="708025" y="1813305"/>
            <a:ext cx="7179309" cy="121221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 algn="just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254" dirty="0">
                <a:latin typeface="Franklin Gothic Medium"/>
                <a:cs typeface="Franklin Gothic Medium"/>
              </a:rPr>
              <a:t>Your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65" dirty="0">
                <a:latin typeface="Franklin Gothic Medium"/>
                <a:cs typeface="Franklin Gothic Medium"/>
              </a:rPr>
              <a:t>video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45" dirty="0">
                <a:latin typeface="Franklin Gothic Medium"/>
                <a:cs typeface="Franklin Gothic Medium"/>
              </a:rPr>
              <a:t>will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spc="-180" dirty="0">
                <a:latin typeface="Franklin Gothic Medium"/>
                <a:cs typeface="Franklin Gothic Medium"/>
              </a:rPr>
              <a:t>be</a:t>
            </a:r>
            <a:r>
              <a:rPr sz="2750" spc="-20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evaluated</a:t>
            </a:r>
            <a:r>
              <a:rPr sz="2750" spc="-215" dirty="0">
                <a:latin typeface="Franklin Gothic Medium"/>
                <a:cs typeface="Franklin Gothic Medium"/>
              </a:rPr>
              <a:t> </a:t>
            </a:r>
            <a:r>
              <a:rPr sz="2750" spc="-180" dirty="0">
                <a:latin typeface="Franklin Gothic Medium"/>
                <a:cs typeface="Franklin Gothic Medium"/>
              </a:rPr>
              <a:t>by</a:t>
            </a:r>
            <a:r>
              <a:rPr sz="2750" spc="-190" dirty="0">
                <a:latin typeface="Franklin Gothic Medium"/>
                <a:cs typeface="Franklin Gothic Medium"/>
              </a:rPr>
              <a:t> </a:t>
            </a:r>
            <a:r>
              <a:rPr sz="2750" spc="-225" dirty="0">
                <a:latin typeface="Franklin Gothic Medium"/>
                <a:cs typeface="Franklin Gothic Medium"/>
              </a:rPr>
              <a:t>a</a:t>
            </a:r>
            <a:r>
              <a:rPr sz="2750" spc="-165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panel</a:t>
            </a:r>
            <a:r>
              <a:rPr sz="2750" spc="-185" dirty="0">
                <a:latin typeface="Franklin Gothic Medium"/>
                <a:cs typeface="Franklin Gothic Medium"/>
              </a:rPr>
              <a:t> </a:t>
            </a:r>
            <a:r>
              <a:rPr sz="2750" spc="-135" dirty="0">
                <a:latin typeface="Franklin Gothic Medium"/>
                <a:cs typeface="Franklin Gothic Medium"/>
              </a:rPr>
              <a:t>of</a:t>
            </a:r>
            <a:r>
              <a:rPr sz="2750" spc="-204" dirty="0">
                <a:latin typeface="Franklin Gothic Medium"/>
                <a:cs typeface="Franklin Gothic Medium"/>
              </a:rPr>
              <a:t> </a:t>
            </a:r>
            <a:r>
              <a:rPr sz="2750" spc="-140" dirty="0">
                <a:latin typeface="Franklin Gothic Medium"/>
                <a:cs typeface="Franklin Gothic Medium"/>
              </a:rPr>
              <a:t>judges.</a:t>
            </a:r>
            <a:r>
              <a:rPr sz="2750" spc="-160" dirty="0">
                <a:latin typeface="Franklin Gothic Medium"/>
                <a:cs typeface="Franklin Gothic Medium"/>
              </a:rPr>
              <a:t> </a:t>
            </a:r>
            <a:r>
              <a:rPr sz="2750" spc="-140" dirty="0">
                <a:latin typeface="Franklin Gothic Medium"/>
                <a:cs typeface="Franklin Gothic Medium"/>
              </a:rPr>
              <a:t>Top-</a:t>
            </a:r>
            <a:r>
              <a:rPr sz="2750" spc="140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performing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teams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(for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Marketing)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and</a:t>
            </a:r>
            <a:r>
              <a:rPr sz="2750" spc="-145" dirty="0">
                <a:latin typeface="Franklin Gothic Medium"/>
                <a:cs typeface="Franklin Gothic Medium"/>
              </a:rPr>
              <a:t> individuals</a:t>
            </a:r>
            <a:r>
              <a:rPr sz="2750" spc="-204" dirty="0">
                <a:latin typeface="Franklin Gothic Medium"/>
                <a:cs typeface="Franklin Gothic Medium"/>
              </a:rPr>
              <a:t> </a:t>
            </a:r>
            <a:r>
              <a:rPr sz="2750" spc="-135" dirty="0">
                <a:latin typeface="Franklin Gothic Medium"/>
                <a:cs typeface="Franklin Gothic Medium"/>
              </a:rPr>
              <a:t>(for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45" dirty="0">
                <a:latin typeface="Franklin Gothic Medium"/>
                <a:cs typeface="Franklin Gothic Medium"/>
              </a:rPr>
              <a:t>Sales)</a:t>
            </a:r>
            <a:r>
              <a:rPr sz="2750" spc="-204" dirty="0">
                <a:latin typeface="Franklin Gothic Medium"/>
                <a:cs typeface="Franklin Gothic Medium"/>
              </a:rPr>
              <a:t> </a:t>
            </a:r>
            <a:r>
              <a:rPr sz="2750" spc="-125" dirty="0">
                <a:latin typeface="Franklin Gothic Medium"/>
                <a:cs typeface="Franklin Gothic Medium"/>
              </a:rPr>
              <a:t>will</a:t>
            </a:r>
            <a:r>
              <a:rPr sz="2750" spc="-18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be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selected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to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advance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to</a:t>
            </a:r>
            <a:r>
              <a:rPr sz="2750" spc="-170" dirty="0">
                <a:latin typeface="Franklin Gothic Medium"/>
                <a:cs typeface="Franklin Gothic Medium"/>
              </a:rPr>
              <a:t> the</a:t>
            </a:r>
            <a:r>
              <a:rPr sz="2750" spc="-200" dirty="0">
                <a:latin typeface="Franklin Gothic Medium"/>
                <a:cs typeface="Franklin Gothic Medium"/>
              </a:rPr>
              <a:t> </a:t>
            </a:r>
            <a:r>
              <a:rPr sz="2750" spc="-114" dirty="0">
                <a:latin typeface="Franklin Gothic Medium"/>
                <a:cs typeface="Franklin Gothic Medium"/>
              </a:rPr>
              <a:t>finals.</a:t>
            </a:r>
            <a:endParaRPr sz="275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22895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78FA8-BA93-4FE2-4429-55A2138D7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BC0E94F0-F01A-FEB8-FD6F-2E1F4739F4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A0EC5A-40A4-5D0B-5D42-6EA44F986109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B7960ABF-1A01-59FD-5EE6-FAE45B2087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5.</a:t>
            </a:r>
            <a:r>
              <a:rPr spc="-180" dirty="0"/>
              <a:t> </a:t>
            </a:r>
            <a:r>
              <a:rPr spc="-235" dirty="0"/>
              <a:t>Compete</a:t>
            </a:r>
            <a:r>
              <a:rPr spc="-135" dirty="0"/>
              <a:t> </a:t>
            </a:r>
            <a:r>
              <a:rPr spc="-145" dirty="0"/>
              <a:t>in</a:t>
            </a:r>
            <a:r>
              <a:rPr spc="-130" dirty="0"/>
              <a:t> </a:t>
            </a:r>
            <a:r>
              <a:rPr spc="-55" dirty="0"/>
              <a:t>the</a:t>
            </a:r>
            <a:r>
              <a:rPr spc="-145" dirty="0"/>
              <a:t> </a:t>
            </a:r>
            <a:r>
              <a:rPr spc="-150" dirty="0"/>
              <a:t>Finals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2FFE5380-1FEB-BF88-6008-07C7E65E6A70}"/>
              </a:ext>
            </a:extLst>
          </p:cNvPr>
          <p:cNvSpPr txBox="1"/>
          <p:nvPr/>
        </p:nvSpPr>
        <p:spPr>
          <a:xfrm>
            <a:off x="708025" y="1813305"/>
            <a:ext cx="7059930" cy="26244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85" dirty="0">
                <a:latin typeface="Franklin Gothic Medium"/>
                <a:cs typeface="Franklin Gothic Medium"/>
              </a:rPr>
              <a:t>Marketing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135" dirty="0">
                <a:latin typeface="Franklin Gothic Medium"/>
                <a:cs typeface="Franklin Gothic Medium"/>
              </a:rPr>
              <a:t>Finals: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The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top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12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teams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85" dirty="0">
                <a:latin typeface="Franklin Gothic Medium"/>
                <a:cs typeface="Franklin Gothic Medium"/>
              </a:rPr>
              <a:t>of one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7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two</a:t>
            </a:r>
            <a:r>
              <a:rPr sz="2750" spc="-150" dirty="0">
                <a:latin typeface="Franklin Gothic Medium"/>
                <a:cs typeface="Franklin Gothic Medium"/>
              </a:rPr>
              <a:t> </a:t>
            </a:r>
            <a:r>
              <a:rPr sz="2750" spc="-50" dirty="0">
                <a:latin typeface="Franklin Gothic Medium"/>
                <a:cs typeface="Franklin Gothic Medium"/>
              </a:rPr>
              <a:t>will </a:t>
            </a:r>
            <a:r>
              <a:rPr sz="2750" spc="-210" dirty="0">
                <a:latin typeface="Franklin Gothic Medium"/>
                <a:cs typeface="Franklin Gothic Medium"/>
              </a:rPr>
              <a:t>compete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in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55" dirty="0">
                <a:latin typeface="Franklin Gothic Medium"/>
                <a:cs typeface="Franklin Gothic Medium"/>
              </a:rPr>
              <a:t>Calgary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for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70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$5,000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170" dirty="0">
                <a:latin typeface="Franklin Gothic Medium"/>
                <a:cs typeface="Franklin Gothic Medium"/>
              </a:rPr>
              <a:t>cash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prize.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217804" indent="-229235">
              <a:lnSpc>
                <a:spcPts val="3010"/>
              </a:lnSpc>
              <a:spcBef>
                <a:spcPts val="105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60" dirty="0">
                <a:latin typeface="Franklin Gothic Medium"/>
                <a:cs typeface="Franklin Gothic Medium"/>
              </a:rPr>
              <a:t>Sales</a:t>
            </a:r>
            <a:r>
              <a:rPr sz="2750" spc="-100" dirty="0">
                <a:latin typeface="Franklin Gothic Medium"/>
                <a:cs typeface="Franklin Gothic Medium"/>
              </a:rPr>
              <a:t> </a:t>
            </a:r>
            <a:r>
              <a:rPr sz="2750" spc="-140" dirty="0">
                <a:latin typeface="Franklin Gothic Medium"/>
                <a:cs typeface="Franklin Gothic Medium"/>
              </a:rPr>
              <a:t>Finals: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250" dirty="0">
                <a:latin typeface="Franklin Gothic Medium"/>
                <a:cs typeface="Franklin Gothic Medium"/>
              </a:rPr>
              <a:t>The</a:t>
            </a:r>
            <a:r>
              <a:rPr sz="2750" spc="-90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top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235" dirty="0">
                <a:latin typeface="Franklin Gothic Medium"/>
                <a:cs typeface="Franklin Gothic Medium"/>
              </a:rPr>
              <a:t>24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individuals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135" dirty="0">
                <a:latin typeface="Franklin Gothic Medium"/>
                <a:cs typeface="Franklin Gothic Medium"/>
              </a:rPr>
              <a:t>will</a:t>
            </a:r>
            <a:r>
              <a:rPr sz="2750" spc="-155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compete</a:t>
            </a:r>
            <a:r>
              <a:rPr sz="2750" spc="-180" dirty="0">
                <a:latin typeface="Franklin Gothic Medium"/>
                <a:cs typeface="Franklin Gothic Medium"/>
              </a:rPr>
              <a:t> </a:t>
            </a:r>
            <a:r>
              <a:rPr sz="2750" spc="-25" dirty="0">
                <a:latin typeface="Franklin Gothic Medium"/>
                <a:cs typeface="Franklin Gothic Medium"/>
              </a:rPr>
              <a:t>in </a:t>
            </a:r>
            <a:r>
              <a:rPr sz="2750" spc="-155" dirty="0">
                <a:latin typeface="Franklin Gothic Medium"/>
                <a:cs typeface="Franklin Gothic Medium"/>
              </a:rPr>
              <a:t>Calgary</a:t>
            </a:r>
            <a:r>
              <a:rPr sz="2750" spc="-16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for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229" dirty="0">
                <a:latin typeface="Franklin Gothic Medium"/>
                <a:cs typeface="Franklin Gothic Medium"/>
              </a:rPr>
              <a:t>a</a:t>
            </a:r>
            <a:r>
              <a:rPr sz="2750" spc="-140" dirty="0">
                <a:latin typeface="Franklin Gothic Medium"/>
                <a:cs typeface="Franklin Gothic Medium"/>
              </a:rPr>
              <a:t> </a:t>
            </a:r>
            <a:r>
              <a:rPr sz="2750" spc="-165" dirty="0">
                <a:latin typeface="Franklin Gothic Medium"/>
                <a:cs typeface="Franklin Gothic Medium"/>
              </a:rPr>
              <a:t>$5,000</a:t>
            </a:r>
            <a:r>
              <a:rPr sz="2750" spc="-130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cash</a:t>
            </a:r>
            <a:r>
              <a:rPr sz="2750" spc="-14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prize.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227329" indent="-229235">
              <a:lnSpc>
                <a:spcPts val="3010"/>
              </a:lnSpc>
              <a:spcBef>
                <a:spcPts val="104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80" dirty="0">
                <a:latin typeface="Franklin Gothic Medium"/>
                <a:cs typeface="Franklin Gothic Medium"/>
              </a:rPr>
              <a:t>This</a:t>
            </a:r>
            <a:r>
              <a:rPr sz="2750" spc="-175" dirty="0">
                <a:latin typeface="Franklin Gothic Medium"/>
                <a:cs typeface="Franklin Gothic Medium"/>
              </a:rPr>
              <a:t> </a:t>
            </a:r>
            <a:r>
              <a:rPr sz="2750" spc="-90" dirty="0">
                <a:latin typeface="Franklin Gothic Medium"/>
                <a:cs typeface="Franklin Gothic Medium"/>
              </a:rPr>
              <a:t>is</a:t>
            </a:r>
            <a:r>
              <a:rPr sz="2750" spc="-170" dirty="0">
                <a:latin typeface="Franklin Gothic Medium"/>
                <a:cs typeface="Franklin Gothic Medium"/>
              </a:rPr>
              <a:t> </a:t>
            </a:r>
            <a:r>
              <a:rPr sz="2750" spc="-190" dirty="0">
                <a:latin typeface="Franklin Gothic Medium"/>
                <a:cs typeface="Franklin Gothic Medium"/>
              </a:rPr>
              <a:t>your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95" dirty="0">
                <a:latin typeface="Franklin Gothic Medium"/>
                <a:cs typeface="Franklin Gothic Medium"/>
              </a:rPr>
              <a:t>chance</a:t>
            </a:r>
            <a:r>
              <a:rPr sz="2750" spc="-85" dirty="0">
                <a:latin typeface="Franklin Gothic Medium"/>
                <a:cs typeface="Franklin Gothic Medium"/>
              </a:rPr>
              <a:t> </a:t>
            </a:r>
            <a:r>
              <a:rPr sz="2750" spc="-160" dirty="0">
                <a:latin typeface="Franklin Gothic Medium"/>
                <a:cs typeface="Franklin Gothic Medium"/>
              </a:rPr>
              <a:t>to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45" dirty="0">
                <a:latin typeface="Franklin Gothic Medium"/>
                <a:cs typeface="Franklin Gothic Medium"/>
              </a:rPr>
              <a:t>shine,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connect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with</a:t>
            </a:r>
            <a:r>
              <a:rPr sz="2750" spc="-70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industry </a:t>
            </a:r>
            <a:r>
              <a:rPr sz="2750" spc="-145" dirty="0">
                <a:latin typeface="Franklin Gothic Medium"/>
                <a:cs typeface="Franklin Gothic Medium"/>
              </a:rPr>
              <a:t>professionals,</a:t>
            </a:r>
            <a:r>
              <a:rPr sz="2750" spc="-125" dirty="0">
                <a:latin typeface="Franklin Gothic Medium"/>
                <a:cs typeface="Franklin Gothic Medium"/>
              </a:rPr>
              <a:t> </a:t>
            </a:r>
            <a:r>
              <a:rPr sz="2750" spc="-204" dirty="0">
                <a:latin typeface="Franklin Gothic Medium"/>
                <a:cs typeface="Franklin Gothic Medium"/>
              </a:rPr>
              <a:t>and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150" dirty="0">
                <a:latin typeface="Franklin Gothic Medium"/>
                <a:cs typeface="Franklin Gothic Medium"/>
              </a:rPr>
              <a:t>potentially</a:t>
            </a:r>
            <a:r>
              <a:rPr sz="2750" spc="-75" dirty="0">
                <a:latin typeface="Franklin Gothic Medium"/>
                <a:cs typeface="Franklin Gothic Medium"/>
              </a:rPr>
              <a:t> </a:t>
            </a:r>
            <a:r>
              <a:rPr sz="2750" spc="-220" dirty="0">
                <a:latin typeface="Franklin Gothic Medium"/>
                <a:cs typeface="Franklin Gothic Medium"/>
              </a:rPr>
              <a:t>take</a:t>
            </a:r>
            <a:r>
              <a:rPr sz="2750" spc="-90" dirty="0">
                <a:latin typeface="Franklin Gothic Medium"/>
                <a:cs typeface="Franklin Gothic Medium"/>
              </a:rPr>
              <a:t> </a:t>
            </a:r>
            <a:r>
              <a:rPr sz="2750" spc="-270" dirty="0">
                <a:latin typeface="Franklin Gothic Medium"/>
                <a:cs typeface="Franklin Gothic Medium"/>
              </a:rPr>
              <a:t>home</a:t>
            </a:r>
            <a:r>
              <a:rPr sz="2750" spc="-85" dirty="0">
                <a:latin typeface="Franklin Gothic Medium"/>
                <a:cs typeface="Franklin Gothic Medium"/>
              </a:rPr>
              <a:t> </a:t>
            </a:r>
            <a:r>
              <a:rPr sz="2750" spc="-200" dirty="0">
                <a:latin typeface="Franklin Gothic Medium"/>
                <a:cs typeface="Franklin Gothic Medium"/>
              </a:rPr>
              <a:t>the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55" dirty="0">
                <a:latin typeface="Franklin Gothic Medium"/>
                <a:cs typeface="Franklin Gothic Medium"/>
              </a:rPr>
              <a:t>prize!</a:t>
            </a:r>
            <a:endParaRPr sz="275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22968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0" y="-9525"/>
            <a:ext cx="9153525" cy="5276850"/>
            <a:chOff x="0" y="-9525"/>
            <a:chExt cx="9153525" cy="5276850"/>
          </a:xfrm>
        </p:grpSpPr>
        <p:sp>
          <p:nvSpPr>
            <p:cNvPr id="6" name="object 6"/>
            <p:cNvSpPr/>
            <p:nvPr/>
          </p:nvSpPr>
          <p:spPr>
            <a:xfrm>
              <a:off x="9525" y="0"/>
              <a:ext cx="9134475" cy="5257800"/>
            </a:xfrm>
            <a:custGeom>
              <a:avLst/>
              <a:gdLst/>
              <a:ahLst/>
              <a:cxnLst/>
              <a:rect l="l" t="t" r="r" b="b"/>
              <a:pathLst>
                <a:path w="9134475" h="5257800">
                  <a:moveTo>
                    <a:pt x="0" y="0"/>
                  </a:moveTo>
                  <a:lnTo>
                    <a:pt x="0" y="5257800"/>
                  </a:lnTo>
                  <a:lnTo>
                    <a:pt x="9134475" y="5257800"/>
                  </a:lnTo>
                  <a:lnTo>
                    <a:pt x="913447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80D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25" y="0"/>
              <a:ext cx="9134475" cy="5257800"/>
            </a:xfrm>
            <a:custGeom>
              <a:avLst/>
              <a:gdLst/>
              <a:ahLst/>
              <a:cxnLst/>
              <a:rect l="l" t="t" r="r" b="b"/>
              <a:pathLst>
                <a:path w="9134475" h="5257800">
                  <a:moveTo>
                    <a:pt x="9134475" y="0"/>
                  </a:moveTo>
                  <a:lnTo>
                    <a:pt x="0" y="0"/>
                  </a:lnTo>
                  <a:lnTo>
                    <a:pt x="0" y="5257800"/>
                  </a:lnTo>
                  <a:lnTo>
                    <a:pt x="9134475" y="5257800"/>
                  </a:lnTo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58795" y="2517520"/>
            <a:ext cx="3035300" cy="9417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6000" spc="-405" dirty="0">
                <a:solidFill>
                  <a:srgbClr val="FFFFFF"/>
                </a:solidFill>
              </a:rPr>
              <a:t>Overview</a:t>
            </a:r>
            <a:endParaRPr sz="6000"/>
          </a:p>
        </p:txBody>
      </p:sp>
      <p:pic>
        <p:nvPicPr>
          <p:cNvPr id="9" name="Picture 8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F43D1CB3-205E-C347-966E-4E4B960B39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7EB1D13-E058-1501-5B95-A235547566B7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95E60-FCBB-B153-4DE3-22B9A727A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4E8D0BA8-3B0F-E1B8-FB79-A13A3CCCAB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E2A9FE-1A21-D8A1-78CF-C2771E12F164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E51961F8-8C3E-DEDC-06EF-150AC865DC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15" dirty="0"/>
              <a:t>How</a:t>
            </a:r>
            <a:r>
              <a:rPr spc="-145" dirty="0"/>
              <a:t> to</a:t>
            </a:r>
            <a:r>
              <a:rPr spc="-155" dirty="0"/>
              <a:t> </a:t>
            </a:r>
            <a:r>
              <a:rPr spc="-235" dirty="0"/>
              <a:t>sign</a:t>
            </a:r>
            <a:r>
              <a:rPr spc="-135" dirty="0"/>
              <a:t> </a:t>
            </a:r>
            <a:r>
              <a:rPr spc="-555" dirty="0"/>
              <a:t>up…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6E0894A-A02A-03F7-95B3-25B8BB876035}"/>
              </a:ext>
            </a:extLst>
          </p:cNvPr>
          <p:cNvSpPr txBox="1">
            <a:spLocks/>
          </p:cNvSpPr>
          <p:nvPr/>
        </p:nvSpPr>
        <p:spPr>
          <a:xfrm>
            <a:off x="708025" y="1813305"/>
            <a:ext cx="7440930" cy="249999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marR="1536065" indent="-229235">
              <a:lnSpc>
                <a:spcPts val="300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pc="-185">
                <a:solidFill>
                  <a:srgbClr val="000000"/>
                </a:solidFill>
              </a:rPr>
              <a:t>Marketing</a:t>
            </a:r>
            <a:r>
              <a:rPr lang="en-US" spc="-155">
                <a:solidFill>
                  <a:srgbClr val="000000"/>
                </a:solidFill>
              </a:rPr>
              <a:t> </a:t>
            </a:r>
            <a:r>
              <a:rPr lang="en-US" spc="-60">
                <a:solidFill>
                  <a:srgbClr val="000000"/>
                </a:solidFill>
              </a:rPr>
              <a:t>Teams: </a:t>
            </a:r>
            <a:r>
              <a:rPr lang="en-US" spc="-130">
                <a:hlinkClick r:id="rId3"/>
              </a:rPr>
              <a:t>https://www.aismcompetition.ca/event-</a:t>
            </a:r>
            <a:r>
              <a:rPr lang="en-US" spc="-130"/>
              <a:t> </a:t>
            </a:r>
            <a:r>
              <a:rPr lang="en-US" spc="-155">
                <a:hlinkClick r:id="rId3"/>
              </a:rPr>
              <a:t>details/marketing-</a:t>
            </a:r>
            <a:r>
              <a:rPr lang="en-US" spc="-150">
                <a:hlinkClick r:id="rId3"/>
              </a:rPr>
              <a:t>competition-</a:t>
            </a:r>
            <a:r>
              <a:rPr lang="en-US" spc="-130">
                <a:hlinkClick r:id="rId3"/>
              </a:rPr>
              <a:t>registration</a:t>
            </a:r>
          </a:p>
          <a:p>
            <a:pPr marL="241300" marR="5080" indent="-229235">
              <a:lnSpc>
                <a:spcPct val="92200"/>
              </a:lnSpc>
              <a:spcBef>
                <a:spcPts val="969"/>
              </a:spcBef>
              <a:buFont typeface="Arial MT"/>
              <a:buChar char="•"/>
              <a:tabLst>
                <a:tab pos="241300" algn="l"/>
              </a:tabLst>
            </a:pPr>
            <a:r>
              <a:rPr lang="en-US" spc="-160">
                <a:solidFill>
                  <a:srgbClr val="000000"/>
                </a:solidFill>
              </a:rPr>
              <a:t>Sales</a:t>
            </a:r>
            <a:r>
              <a:rPr lang="en-US" spc="-135">
                <a:solidFill>
                  <a:srgbClr val="000000"/>
                </a:solidFill>
              </a:rPr>
              <a:t> </a:t>
            </a:r>
            <a:r>
              <a:rPr lang="en-US" spc="-70">
                <a:solidFill>
                  <a:srgbClr val="000000"/>
                </a:solidFill>
              </a:rPr>
              <a:t>Competitors: </a:t>
            </a:r>
            <a:r>
              <a:rPr lang="en-US" spc="-165">
                <a:hlinkClick r:id="rId4"/>
              </a:rPr>
              <a:t>https://www.aismcompetition.ca/event-</a:t>
            </a:r>
            <a:r>
              <a:rPr lang="en-US" spc="-85">
                <a:hlinkClick r:id="rId4"/>
              </a:rPr>
              <a:t>details/sales-</a:t>
            </a:r>
            <a:r>
              <a:rPr lang="en-US" spc="-85"/>
              <a:t> </a:t>
            </a:r>
            <a:r>
              <a:rPr lang="en-US" spc="-150">
                <a:hlinkClick r:id="rId4"/>
              </a:rPr>
              <a:t>competition-</a:t>
            </a:r>
            <a:r>
              <a:rPr lang="en-US" spc="-65">
                <a:hlinkClick r:id="rId4"/>
              </a:rPr>
              <a:t>registration</a:t>
            </a:r>
            <a:endParaRPr lang="en-US" spc="-65"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4143346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1F7B7-42E5-B7B4-CA94-7DF11C32C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>
            <a:extLst>
              <a:ext uri="{FF2B5EF4-FFF2-40B4-BE49-F238E27FC236}">
                <a16:creationId xmlns:a16="http://schemas.microsoft.com/office/drawing/2014/main" id="{CB2AA4EA-B3F0-988D-F705-3CA17B4F92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30" dirty="0"/>
              <a:t>Who</a:t>
            </a:r>
            <a:r>
              <a:rPr spc="-155" dirty="0"/>
              <a:t> </a:t>
            </a:r>
            <a:r>
              <a:rPr spc="-120" dirty="0"/>
              <a:t>are</a:t>
            </a:r>
            <a:r>
              <a:rPr spc="-175" dirty="0"/>
              <a:t> </a:t>
            </a:r>
            <a:r>
              <a:rPr spc="-315" dirty="0"/>
              <a:t>we?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9E40CB34-3DD0-298D-B5B9-B4EF9CD03785}"/>
              </a:ext>
            </a:extLst>
          </p:cNvPr>
          <p:cNvSpPr txBox="1"/>
          <p:nvPr/>
        </p:nvSpPr>
        <p:spPr>
          <a:xfrm>
            <a:off x="708025" y="1570672"/>
            <a:ext cx="7630159" cy="42926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40029" marR="5080" indent="-227965">
              <a:lnSpc>
                <a:spcPct val="102000"/>
              </a:lnSpc>
              <a:spcBef>
                <a:spcPts val="6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dirty="0">
                <a:latin typeface="Franklin Gothic Medium"/>
                <a:cs typeface="Franklin Gothic Medium"/>
              </a:rPr>
              <a:t>The</a:t>
            </a:r>
            <a:r>
              <a:rPr sz="2750" spc="100" dirty="0">
                <a:latin typeface="Franklin Gothic Medium"/>
                <a:cs typeface="Franklin Gothic Medium"/>
              </a:rPr>
              <a:t> </a:t>
            </a:r>
            <a:r>
              <a:rPr sz="2750" i="1" dirty="0">
                <a:solidFill>
                  <a:srgbClr val="001F5F"/>
                </a:solidFill>
                <a:latin typeface="Franklin Gothic Medium"/>
                <a:cs typeface="Franklin Gothic Medium"/>
              </a:rPr>
              <a:t>Alberta</a:t>
            </a:r>
            <a:r>
              <a:rPr sz="2750" i="1" spc="120" dirty="0">
                <a:solidFill>
                  <a:srgbClr val="001F5F"/>
                </a:solidFill>
                <a:latin typeface="Franklin Gothic Medium"/>
                <a:cs typeface="Franklin Gothic Medium"/>
              </a:rPr>
              <a:t> </a:t>
            </a:r>
            <a:r>
              <a:rPr sz="2750" i="1" spc="-10" dirty="0">
                <a:solidFill>
                  <a:srgbClr val="001F5F"/>
                </a:solidFill>
                <a:latin typeface="Franklin Gothic Medium"/>
                <a:cs typeface="Franklin Gothic Medium"/>
              </a:rPr>
              <a:t>Inter-</a:t>
            </a:r>
            <a:r>
              <a:rPr sz="2750" i="1" dirty="0">
                <a:solidFill>
                  <a:srgbClr val="001F5F"/>
                </a:solidFill>
                <a:latin typeface="Franklin Gothic Medium"/>
                <a:cs typeface="Franklin Gothic Medium"/>
              </a:rPr>
              <a:t>Collegiate</a:t>
            </a:r>
            <a:r>
              <a:rPr sz="2750" i="1" spc="35" dirty="0">
                <a:solidFill>
                  <a:srgbClr val="001F5F"/>
                </a:solidFill>
                <a:latin typeface="Franklin Gothic Medium"/>
                <a:cs typeface="Franklin Gothic Medium"/>
              </a:rPr>
              <a:t> </a:t>
            </a:r>
            <a:r>
              <a:rPr sz="2750" i="1" dirty="0">
                <a:solidFill>
                  <a:srgbClr val="001F5F"/>
                </a:solidFill>
                <a:latin typeface="Franklin Gothic Medium"/>
                <a:cs typeface="Franklin Gothic Medium"/>
              </a:rPr>
              <a:t>Sales</a:t>
            </a:r>
            <a:r>
              <a:rPr sz="2750" i="1" spc="65" dirty="0">
                <a:solidFill>
                  <a:srgbClr val="001F5F"/>
                </a:solidFill>
                <a:latin typeface="Franklin Gothic Medium"/>
                <a:cs typeface="Franklin Gothic Medium"/>
              </a:rPr>
              <a:t> </a:t>
            </a:r>
            <a:r>
              <a:rPr sz="2750" i="1" dirty="0">
                <a:solidFill>
                  <a:srgbClr val="001F5F"/>
                </a:solidFill>
                <a:latin typeface="Franklin Gothic Medium"/>
                <a:cs typeface="Franklin Gothic Medium"/>
              </a:rPr>
              <a:t>&amp;</a:t>
            </a:r>
            <a:r>
              <a:rPr sz="2750" i="1" spc="165" dirty="0">
                <a:solidFill>
                  <a:srgbClr val="001F5F"/>
                </a:solidFill>
                <a:latin typeface="Franklin Gothic Medium"/>
                <a:cs typeface="Franklin Gothic Medium"/>
              </a:rPr>
              <a:t> </a:t>
            </a:r>
            <a:r>
              <a:rPr sz="2750" i="1" spc="-10" dirty="0">
                <a:solidFill>
                  <a:srgbClr val="001F5F"/>
                </a:solidFill>
                <a:latin typeface="Franklin Gothic Medium"/>
                <a:cs typeface="Franklin Gothic Medium"/>
              </a:rPr>
              <a:t>Marketing 	</a:t>
            </a:r>
            <a:r>
              <a:rPr sz="2750" i="1" dirty="0">
                <a:solidFill>
                  <a:srgbClr val="001F5F"/>
                </a:solidFill>
                <a:latin typeface="Franklin Gothic Medium"/>
                <a:cs typeface="Franklin Gothic Medium"/>
              </a:rPr>
              <a:t>Competition</a:t>
            </a:r>
            <a:r>
              <a:rPr sz="2750" i="1" spc="60" dirty="0">
                <a:solidFill>
                  <a:srgbClr val="001F5F"/>
                </a:solidFill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is</a:t>
            </a:r>
            <a:r>
              <a:rPr sz="2750" spc="13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Western</a:t>
            </a:r>
            <a:r>
              <a:rPr sz="2750" spc="12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Canada’s</a:t>
            </a:r>
            <a:r>
              <a:rPr sz="2750" spc="14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premier 	</a:t>
            </a:r>
            <a:r>
              <a:rPr sz="2750" dirty="0">
                <a:latin typeface="Franklin Gothic Medium"/>
                <a:cs typeface="Franklin Gothic Medium"/>
              </a:rPr>
              <a:t>platform</a:t>
            </a:r>
            <a:r>
              <a:rPr sz="2750" spc="13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for</a:t>
            </a:r>
            <a:r>
              <a:rPr sz="2750" spc="12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challenging</a:t>
            </a:r>
            <a:r>
              <a:rPr sz="2750" spc="13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and</a:t>
            </a:r>
            <a:r>
              <a:rPr sz="2750" spc="15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showcasing</a:t>
            </a:r>
            <a:r>
              <a:rPr sz="2750" spc="50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Alberta 	</a:t>
            </a:r>
            <a:r>
              <a:rPr sz="2750" dirty="0">
                <a:latin typeface="Franklin Gothic Medium"/>
                <a:cs typeface="Franklin Gothic Medium"/>
              </a:rPr>
              <a:t>students’</a:t>
            </a:r>
            <a:r>
              <a:rPr sz="2750" spc="12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sales</a:t>
            </a:r>
            <a:r>
              <a:rPr sz="2750" spc="9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and</a:t>
            </a:r>
            <a:r>
              <a:rPr sz="2750" spc="8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marketing</a:t>
            </a:r>
            <a:r>
              <a:rPr sz="2750" spc="14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skills,</a:t>
            </a:r>
            <a:r>
              <a:rPr sz="2750" spc="9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where</a:t>
            </a:r>
            <a:r>
              <a:rPr sz="2750" spc="130" dirty="0">
                <a:latin typeface="Franklin Gothic Medium"/>
                <a:cs typeface="Franklin Gothic Medium"/>
              </a:rPr>
              <a:t> </a:t>
            </a:r>
            <a:r>
              <a:rPr sz="2750" spc="-20" dirty="0">
                <a:latin typeface="Franklin Gothic Medium"/>
                <a:cs typeface="Franklin Gothic Medium"/>
              </a:rPr>
              <a:t>they 	</a:t>
            </a:r>
            <a:r>
              <a:rPr sz="2750" dirty="0">
                <a:latin typeface="Franklin Gothic Medium"/>
                <a:cs typeface="Franklin Gothic Medium"/>
              </a:rPr>
              <a:t>experience</a:t>
            </a:r>
            <a:r>
              <a:rPr sz="2750" spc="13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authentic</a:t>
            </a:r>
            <a:r>
              <a:rPr sz="2750" spc="15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competitive</a:t>
            </a:r>
            <a:r>
              <a:rPr sz="2750" spc="14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challenges; 	</a:t>
            </a:r>
            <a:r>
              <a:rPr sz="2750" dirty="0">
                <a:latin typeface="Franklin Gothic Medium"/>
                <a:cs typeface="Franklin Gothic Medium"/>
              </a:rPr>
              <a:t>and</a:t>
            </a:r>
            <a:r>
              <a:rPr sz="2750" spc="18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make</a:t>
            </a:r>
            <a:r>
              <a:rPr sz="2750" spc="14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meaningful</a:t>
            </a:r>
            <a:r>
              <a:rPr sz="2750" spc="9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industry</a:t>
            </a:r>
            <a:r>
              <a:rPr sz="2750" spc="15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connections.</a:t>
            </a:r>
            <a:endParaRPr sz="2750" dirty="0">
              <a:latin typeface="Franklin Gothic Medium"/>
              <a:cs typeface="Franklin Gothic Medium"/>
            </a:endParaRPr>
          </a:p>
          <a:p>
            <a:pPr marL="240029" marR="8890" indent="-227965">
              <a:lnSpc>
                <a:spcPct val="101600"/>
              </a:lnSpc>
              <a:spcBef>
                <a:spcPts val="3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dirty="0">
                <a:latin typeface="Franklin Gothic Medium"/>
                <a:cs typeface="Franklin Gothic Medium"/>
              </a:rPr>
              <a:t>This</a:t>
            </a:r>
            <a:r>
              <a:rPr sz="2750" spc="12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competition</a:t>
            </a:r>
            <a:r>
              <a:rPr sz="2750" spc="3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will</a:t>
            </a:r>
            <a:r>
              <a:rPr sz="2750" spc="10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emerge</a:t>
            </a:r>
            <a:r>
              <a:rPr sz="2750" spc="8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as</a:t>
            </a:r>
            <a:r>
              <a:rPr sz="2750" spc="4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</a:t>
            </a:r>
            <a:r>
              <a:rPr sz="2750" spc="110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respected, 	</a:t>
            </a:r>
            <a:r>
              <a:rPr sz="2750" dirty="0">
                <a:latin typeface="Franklin Gothic Medium"/>
                <a:cs typeface="Franklin Gothic Medium"/>
              </a:rPr>
              <a:t>effective</a:t>
            </a:r>
            <a:r>
              <a:rPr sz="2750" spc="14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catalyst</a:t>
            </a:r>
            <a:r>
              <a:rPr sz="2750" spc="17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for</a:t>
            </a:r>
            <a:r>
              <a:rPr sz="2750" spc="6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personal,</a:t>
            </a:r>
            <a:r>
              <a:rPr sz="2750" spc="8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academic</a:t>
            </a:r>
            <a:r>
              <a:rPr sz="2750" spc="145" dirty="0">
                <a:latin typeface="Franklin Gothic Medium"/>
                <a:cs typeface="Franklin Gothic Medium"/>
              </a:rPr>
              <a:t> </a:t>
            </a:r>
            <a:r>
              <a:rPr sz="2750" spc="-25" dirty="0">
                <a:latin typeface="Franklin Gothic Medium"/>
                <a:cs typeface="Franklin Gothic Medium"/>
              </a:rPr>
              <a:t>and 	</a:t>
            </a:r>
            <a:r>
              <a:rPr sz="2750" dirty="0">
                <a:latin typeface="Franklin Gothic Medium"/>
                <a:cs typeface="Franklin Gothic Medium"/>
              </a:rPr>
              <a:t>professional</a:t>
            </a:r>
            <a:r>
              <a:rPr sz="2750" spc="114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growth</a:t>
            </a:r>
            <a:r>
              <a:rPr sz="2750" spc="13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for</a:t>
            </a:r>
            <a:r>
              <a:rPr sz="2750" spc="105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post-</a:t>
            </a:r>
            <a:r>
              <a:rPr sz="2750" spc="9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secondary</a:t>
            </a:r>
            <a:r>
              <a:rPr sz="2750" spc="10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students 	</a:t>
            </a:r>
            <a:r>
              <a:rPr sz="2750" dirty="0">
                <a:latin typeface="Franklin Gothic Medium"/>
                <a:cs typeface="Franklin Gothic Medium"/>
              </a:rPr>
              <a:t>in</a:t>
            </a:r>
            <a:r>
              <a:rPr sz="2750" spc="60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Western</a:t>
            </a:r>
            <a:r>
              <a:rPr sz="2750" spc="5" dirty="0">
                <a:latin typeface="Franklin Gothic Medium"/>
                <a:cs typeface="Franklin Gothic Medium"/>
              </a:rPr>
              <a:t> </a:t>
            </a:r>
            <a:r>
              <a:rPr sz="2750" spc="-10" dirty="0">
                <a:latin typeface="Franklin Gothic Medium"/>
                <a:cs typeface="Franklin Gothic Medium"/>
              </a:rPr>
              <a:t>Canada.</a:t>
            </a:r>
            <a:endParaRPr sz="2750" dirty="0">
              <a:latin typeface="Franklin Gothic Medium"/>
              <a:cs typeface="Franklin Gothic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23225E-A2BF-D4A8-850C-F76E9D9EB15B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760A43A6-B629-9923-6C5B-CCA0A43563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932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>
            <a:extLst>
              <a:ext uri="{FF2B5EF4-FFF2-40B4-BE49-F238E27FC236}">
                <a16:creationId xmlns:a16="http://schemas.microsoft.com/office/drawing/2014/main" id="{B7295507-0D49-BB15-BD8E-7FFED3A94C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10" dirty="0"/>
              <a:t>Goals</a:t>
            </a: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1F489123-40DD-37BA-A7F1-734BBDE79932}"/>
              </a:ext>
            </a:extLst>
          </p:cNvPr>
          <p:cNvSpPr txBox="1"/>
          <p:nvPr/>
        </p:nvSpPr>
        <p:spPr>
          <a:xfrm>
            <a:off x="708025" y="1439799"/>
            <a:ext cx="7650480" cy="401701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39395" marR="5080" indent="-227329">
              <a:lnSpc>
                <a:spcPct val="90000"/>
              </a:lnSpc>
              <a:spcBef>
                <a:spcPts val="39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Franklin Gothic Medium"/>
                <a:cs typeface="Franklin Gothic Medium"/>
              </a:rPr>
              <a:t>To</a:t>
            </a:r>
            <a:r>
              <a:rPr sz="2400" spc="-8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create</a:t>
            </a:r>
            <a:r>
              <a:rPr sz="2400" spc="-7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an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engaging</a:t>
            </a:r>
            <a:r>
              <a:rPr sz="2400" spc="-6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and</a:t>
            </a:r>
            <a:r>
              <a:rPr sz="2400" spc="-3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competitive</a:t>
            </a:r>
            <a:r>
              <a:rPr sz="2400" spc="-6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environment</a:t>
            </a:r>
            <a:r>
              <a:rPr sz="2400" spc="-105" dirty="0">
                <a:latin typeface="Franklin Gothic Medium"/>
                <a:cs typeface="Franklin Gothic Medium"/>
              </a:rPr>
              <a:t> </a:t>
            </a:r>
            <a:r>
              <a:rPr sz="2400" spc="-20" dirty="0">
                <a:latin typeface="Franklin Gothic Medium"/>
                <a:cs typeface="Franklin Gothic Medium"/>
              </a:rPr>
              <a:t>that 	</a:t>
            </a:r>
            <a:r>
              <a:rPr sz="2400" dirty="0">
                <a:latin typeface="Franklin Gothic Medium"/>
                <a:cs typeface="Franklin Gothic Medium"/>
              </a:rPr>
              <a:t>unites</a:t>
            </a:r>
            <a:r>
              <a:rPr sz="2400" spc="-2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post</a:t>
            </a:r>
            <a:r>
              <a:rPr sz="2400" spc="-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secondary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students</a:t>
            </a:r>
            <a:r>
              <a:rPr sz="2400" spc="-2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across</a:t>
            </a:r>
            <a:r>
              <a:rPr sz="2400" spc="-8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Alberta</a:t>
            </a:r>
            <a:r>
              <a:rPr sz="2400" spc="-6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in</a:t>
            </a:r>
            <a:r>
              <a:rPr sz="2400" spc="-10" dirty="0">
                <a:latin typeface="Franklin Gothic Medium"/>
                <a:cs typeface="Franklin Gothic Medium"/>
              </a:rPr>
              <a:t> sales 	</a:t>
            </a:r>
            <a:r>
              <a:rPr sz="2400" dirty="0">
                <a:latin typeface="Franklin Gothic Medium"/>
                <a:cs typeface="Franklin Gothic Medium"/>
              </a:rPr>
              <a:t>and</a:t>
            </a:r>
            <a:r>
              <a:rPr sz="2400" spc="-8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marketing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challenges.</a:t>
            </a:r>
            <a:endParaRPr sz="2400" dirty="0">
              <a:latin typeface="Franklin Gothic Medium"/>
              <a:cs typeface="Franklin Gothic Medium"/>
            </a:endParaRPr>
          </a:p>
          <a:p>
            <a:pPr marL="239395" marR="123825" indent="-227329">
              <a:lnSpc>
                <a:spcPct val="90400"/>
              </a:lnSpc>
              <a:spcBef>
                <a:spcPts val="3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Franklin Gothic Medium"/>
                <a:cs typeface="Franklin Gothic Medium"/>
              </a:rPr>
              <a:t>By</a:t>
            </a:r>
            <a:r>
              <a:rPr sz="2400" spc="-5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collaborating</a:t>
            </a:r>
            <a:r>
              <a:rPr sz="2400" spc="-1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with industry</a:t>
            </a:r>
            <a:r>
              <a:rPr sz="2400" spc="1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partners</a:t>
            </a:r>
            <a:r>
              <a:rPr sz="2400" spc="-7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and</a:t>
            </a:r>
            <a:r>
              <a:rPr sz="2400" spc="-55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presenting 	</a:t>
            </a:r>
            <a:r>
              <a:rPr sz="2400" spc="-1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real-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world</a:t>
            </a:r>
            <a:r>
              <a:rPr sz="2400" spc="-6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scenarios,</a:t>
            </a:r>
            <a:r>
              <a:rPr sz="2400" spc="-4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we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aim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to</a:t>
            </a:r>
            <a:r>
              <a:rPr sz="2400" spc="-4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enhance</a:t>
            </a:r>
            <a:r>
              <a:rPr sz="2400" spc="-25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student 	</a:t>
            </a:r>
            <a:r>
              <a:rPr sz="2400" dirty="0">
                <a:latin typeface="Franklin Gothic Medium"/>
                <a:cs typeface="Franklin Gothic Medium"/>
              </a:rPr>
              <a:t>learning,</a:t>
            </a:r>
            <a:r>
              <a:rPr sz="2400" spc="-9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strengthen</a:t>
            </a:r>
            <a:r>
              <a:rPr sz="2400" spc="-7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industry</a:t>
            </a:r>
            <a:r>
              <a:rPr sz="2400" spc="-5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relationships,</a:t>
            </a:r>
            <a:r>
              <a:rPr sz="2400" spc="-3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and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become 	</a:t>
            </a:r>
            <a:r>
              <a:rPr sz="2400" dirty="0">
                <a:latin typeface="Franklin Gothic Medium"/>
                <a:cs typeface="Franklin Gothic Medium"/>
              </a:rPr>
              <a:t>a</a:t>
            </a:r>
            <a:r>
              <a:rPr sz="2400" spc="-5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hub</a:t>
            </a:r>
            <a:r>
              <a:rPr sz="2400" spc="-5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for talent</a:t>
            </a:r>
            <a:r>
              <a:rPr sz="2400" spc="10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development</a:t>
            </a:r>
            <a:r>
              <a:rPr sz="2400" spc="-5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and</a:t>
            </a:r>
            <a:r>
              <a:rPr sz="2400" spc="-5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academic</a:t>
            </a:r>
            <a:r>
              <a:rPr sz="2400" spc="-25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innovation.</a:t>
            </a:r>
            <a:endParaRPr sz="2400" dirty="0">
              <a:latin typeface="Franklin Gothic Medium"/>
              <a:cs typeface="Franklin Gothic Medium"/>
            </a:endParaRPr>
          </a:p>
          <a:p>
            <a:pPr marL="240029" indent="-227329">
              <a:lnSpc>
                <a:spcPts val="2430"/>
              </a:lnSpc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latin typeface="Franklin Gothic Medium"/>
                <a:cs typeface="Franklin Gothic Medium"/>
              </a:rPr>
              <a:t>Industry</a:t>
            </a:r>
            <a:r>
              <a:rPr sz="2400" spc="-2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partners,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in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turn,</a:t>
            </a:r>
            <a:r>
              <a:rPr sz="2400" spc="1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will</a:t>
            </a:r>
            <a:r>
              <a:rPr sz="2400" spc="-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use</a:t>
            </a:r>
            <a:r>
              <a:rPr sz="2400" spc="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our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competition</a:t>
            </a:r>
            <a:r>
              <a:rPr sz="2400" spc="-2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as</a:t>
            </a:r>
            <a:r>
              <a:rPr sz="2400" spc="-50" dirty="0">
                <a:latin typeface="Franklin Gothic Medium"/>
                <a:cs typeface="Franklin Gothic Medium"/>
              </a:rPr>
              <a:t> a</a:t>
            </a:r>
            <a:endParaRPr sz="2400" dirty="0">
              <a:latin typeface="Franklin Gothic Medium"/>
              <a:cs typeface="Franklin Gothic Medium"/>
            </a:endParaRPr>
          </a:p>
          <a:p>
            <a:pPr marL="241300">
              <a:lnSpc>
                <a:spcPts val="2590"/>
              </a:lnSpc>
            </a:pPr>
            <a:r>
              <a:rPr sz="2400" dirty="0">
                <a:latin typeface="Franklin Gothic Medium"/>
                <a:cs typeface="Franklin Gothic Medium"/>
              </a:rPr>
              <a:t>means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to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identify,</a:t>
            </a:r>
            <a:r>
              <a:rPr sz="2400" spc="-4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then</a:t>
            </a:r>
            <a:r>
              <a:rPr sz="2400" spc="-3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recruit</a:t>
            </a:r>
            <a:r>
              <a:rPr sz="2400" spc="-2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sales</a:t>
            </a:r>
            <a:r>
              <a:rPr sz="2400" spc="-3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and</a:t>
            </a:r>
            <a:r>
              <a:rPr sz="2400" spc="-1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marketing</a:t>
            </a:r>
            <a:endParaRPr sz="2400" dirty="0">
              <a:latin typeface="Franklin Gothic Medium"/>
              <a:cs typeface="Franklin Gothic Medium"/>
            </a:endParaRPr>
          </a:p>
          <a:p>
            <a:pPr marL="241300">
              <a:lnSpc>
                <a:spcPts val="2590"/>
              </a:lnSpc>
            </a:pPr>
            <a:r>
              <a:rPr sz="2400" spc="-1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talent</a:t>
            </a:r>
            <a:r>
              <a:rPr sz="2400" spc="-10" dirty="0">
                <a:latin typeface="Franklin Gothic Medium"/>
                <a:cs typeface="Franklin Gothic Medium"/>
              </a:rPr>
              <a:t>.</a:t>
            </a:r>
            <a:endParaRPr sz="2400" dirty="0">
              <a:latin typeface="Franklin Gothic Medium"/>
              <a:cs typeface="Franklin Gothic Medium"/>
            </a:endParaRPr>
          </a:p>
          <a:p>
            <a:pPr marL="239395" marR="523875" indent="-227329">
              <a:lnSpc>
                <a:spcPts val="2550"/>
              </a:lnSpc>
              <a:spcBef>
                <a:spcPts val="234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Franklin Gothic Medium"/>
                <a:cs typeface="Franklin Gothic Medium"/>
              </a:rPr>
              <a:t>Competitors</a:t>
            </a:r>
            <a:r>
              <a:rPr sz="2400" spc="-4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utilize</a:t>
            </a:r>
            <a:r>
              <a:rPr sz="2400" spc="-5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AISMC</a:t>
            </a:r>
            <a:r>
              <a:rPr sz="2400" spc="-10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presentation</a:t>
            </a:r>
            <a:r>
              <a:rPr sz="2400" spc="-1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video</a:t>
            </a:r>
            <a:r>
              <a:rPr sz="2400" spc="-6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in</a:t>
            </a:r>
            <a:r>
              <a:rPr sz="2400" spc="-90" dirty="0">
                <a:latin typeface="Franklin Gothic Medium"/>
                <a:cs typeface="Franklin Gothic Medium"/>
              </a:rPr>
              <a:t> </a:t>
            </a:r>
            <a:r>
              <a:rPr sz="2400" spc="-10" dirty="0">
                <a:latin typeface="Franklin Gothic Medium"/>
                <a:cs typeface="Franklin Gothic Medium"/>
              </a:rPr>
              <a:t>their 	</a:t>
            </a:r>
            <a:r>
              <a:rPr sz="2400" dirty="0">
                <a:latin typeface="Franklin Gothic Medium"/>
                <a:cs typeface="Franklin Gothic Medium"/>
              </a:rPr>
              <a:t>social</a:t>
            </a:r>
            <a:r>
              <a:rPr sz="2400" spc="-60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media</a:t>
            </a:r>
            <a:r>
              <a:rPr sz="2400" spc="-15" dirty="0">
                <a:latin typeface="Franklin Gothic Medium"/>
                <a:cs typeface="Franklin Gothic Medium"/>
              </a:rPr>
              <a:t> </a:t>
            </a:r>
            <a:r>
              <a:rPr sz="2400" dirty="0">
                <a:latin typeface="Franklin Gothic Medium"/>
                <a:cs typeface="Franklin Gothic Medium"/>
              </a:rPr>
              <a:t>and </a:t>
            </a:r>
            <a:r>
              <a:rPr sz="240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job</a:t>
            </a:r>
            <a:r>
              <a:rPr sz="2400" spc="-15" dirty="0">
                <a:solidFill>
                  <a:srgbClr val="FF0000"/>
                </a:solidFill>
                <a:latin typeface="Franklin Gothic Medium"/>
                <a:cs typeface="Franklin Gothic Medium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Franklin Gothic Medium"/>
                <a:cs typeface="Franklin Gothic Medium"/>
              </a:rPr>
              <a:t>search.</a:t>
            </a:r>
            <a:endParaRPr sz="2400" dirty="0">
              <a:latin typeface="Franklin Gothic Medium"/>
              <a:cs typeface="Franklin Gothic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EB4130-E82F-FB57-979A-AE4B9AD67DBC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8A411A20-BBDA-7FCD-B284-1C14AB2ED1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1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0"/>
            <a:ext cx="9134475" cy="6858000"/>
          </a:xfrm>
          <a:custGeom>
            <a:avLst/>
            <a:gdLst/>
            <a:ahLst/>
            <a:cxnLst/>
            <a:rect l="l" t="t" r="r" b="b"/>
            <a:pathLst>
              <a:path w="9134475" h="6858000">
                <a:moveTo>
                  <a:pt x="0" y="0"/>
                </a:moveTo>
                <a:lnTo>
                  <a:pt x="0" y="6858000"/>
                </a:lnTo>
                <a:lnTo>
                  <a:pt x="9134474" y="68580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D00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5076" y="2185352"/>
            <a:ext cx="3718560" cy="158432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2700" marR="5080">
              <a:lnSpc>
                <a:spcPts val="5780"/>
              </a:lnSpc>
              <a:spcBef>
                <a:spcPts val="880"/>
              </a:spcBef>
            </a:pPr>
            <a:r>
              <a:rPr sz="5400" spc="-229" dirty="0">
                <a:solidFill>
                  <a:srgbClr val="FFFFFF"/>
                </a:solidFill>
              </a:rPr>
              <a:t>Competition </a:t>
            </a:r>
            <a:r>
              <a:rPr sz="5400" spc="-270" dirty="0">
                <a:solidFill>
                  <a:srgbClr val="FFFFFF"/>
                </a:solidFill>
              </a:rPr>
              <a:t>Format</a:t>
            </a:r>
            <a:endParaRPr sz="5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BEDF7F-42F2-F77B-0D9E-BE4416ED2CA6}"/>
              </a:ext>
            </a:extLst>
          </p:cNvPr>
          <p:cNvSpPr/>
          <p:nvPr/>
        </p:nvSpPr>
        <p:spPr>
          <a:xfrm>
            <a:off x="4572000" y="3962400"/>
            <a:ext cx="371856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4" name="Picture 13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2648D6B7-7B28-EBD5-2CE6-4E7366D4CF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00"/>
            <a:ext cx="4145280" cy="23317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1FEE0F5E-4235-397B-AB01-33FC9BB1FE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833B6AF-9721-E50F-7143-2047EAA42F07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FE8CB9B0-424E-0DF2-BCA5-ED87EBDCA5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4" dirty="0"/>
              <a:t>Competition</a:t>
            </a:r>
            <a:r>
              <a:rPr spc="-70" dirty="0"/>
              <a:t> </a:t>
            </a:r>
            <a:r>
              <a:rPr spc="-155" dirty="0"/>
              <a:t>Format</a:t>
            </a: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7CBDBC30-2A44-4005-830E-EA731B26443A}"/>
              </a:ext>
            </a:extLst>
          </p:cNvPr>
          <p:cNvSpPr txBox="1"/>
          <p:nvPr/>
        </p:nvSpPr>
        <p:spPr>
          <a:xfrm>
            <a:off x="682625" y="1426527"/>
            <a:ext cx="7506970" cy="461729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266700" indent="-22860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266700" algn="l"/>
              </a:tabLst>
            </a:pPr>
            <a:r>
              <a:rPr sz="2600" spc="-190" dirty="0">
                <a:latin typeface="Franklin Gothic Medium"/>
                <a:cs typeface="Franklin Gothic Medium"/>
              </a:rPr>
              <a:t>Prize</a:t>
            </a:r>
            <a:r>
              <a:rPr sz="2600" spc="-110" dirty="0">
                <a:latin typeface="Franklin Gothic Medium"/>
                <a:cs typeface="Franklin Gothic Medium"/>
              </a:rPr>
              <a:t> </a:t>
            </a:r>
            <a:r>
              <a:rPr sz="2600" spc="-180" dirty="0">
                <a:latin typeface="Franklin Gothic Medium"/>
                <a:cs typeface="Franklin Gothic Medium"/>
              </a:rPr>
              <a:t>Money:</a:t>
            </a:r>
            <a:r>
              <a:rPr sz="2600" spc="-100" dirty="0">
                <a:latin typeface="Franklin Gothic Medium"/>
                <a:cs typeface="Franklin Gothic Medium"/>
              </a:rPr>
              <a:t> </a:t>
            </a:r>
            <a:r>
              <a:rPr sz="2600" spc="-80" dirty="0">
                <a:latin typeface="Franklin Gothic Medium"/>
                <a:cs typeface="Franklin Gothic Medium"/>
              </a:rPr>
              <a:t>1</a:t>
            </a:r>
            <a:r>
              <a:rPr sz="2550" spc="-120" baseline="24509" dirty="0">
                <a:latin typeface="Franklin Gothic Medium"/>
                <a:cs typeface="Franklin Gothic Medium"/>
              </a:rPr>
              <a:t>st</a:t>
            </a:r>
            <a:r>
              <a:rPr sz="2600" spc="-80" dirty="0">
                <a:latin typeface="Franklin Gothic Medium"/>
                <a:cs typeface="Franklin Gothic Medium"/>
              </a:rPr>
              <a:t>-</a:t>
            </a:r>
            <a:r>
              <a:rPr sz="2600" spc="-10" dirty="0">
                <a:solidFill>
                  <a:srgbClr val="C00000"/>
                </a:solidFill>
                <a:latin typeface="Franklin Gothic Medium"/>
                <a:cs typeface="Franklin Gothic Medium"/>
              </a:rPr>
              <a:t>$5,000</a:t>
            </a:r>
            <a:endParaRPr sz="2600" dirty="0">
              <a:latin typeface="Franklin Gothic Medium"/>
              <a:cs typeface="Franklin Gothic Medium"/>
            </a:endParaRPr>
          </a:p>
          <a:p>
            <a:pPr marL="266700" indent="-228600">
              <a:lnSpc>
                <a:spcPct val="100000"/>
              </a:lnSpc>
              <a:spcBef>
                <a:spcPts val="710"/>
              </a:spcBef>
              <a:buFont typeface="Arial MT"/>
              <a:buChar char="•"/>
              <a:tabLst>
                <a:tab pos="266700" algn="l"/>
              </a:tabLst>
            </a:pPr>
            <a:r>
              <a:rPr lang="en-US" sz="2600" spc="-204" dirty="0">
                <a:latin typeface="Franklin Gothic Medium"/>
                <a:cs typeface="Franklin Gothic Medium"/>
              </a:rPr>
              <a:t>1 </a:t>
            </a:r>
            <a:r>
              <a:rPr sz="2600" spc="-135" dirty="0">
                <a:latin typeface="Franklin Gothic Medium"/>
                <a:cs typeface="Franklin Gothic Medium"/>
              </a:rPr>
              <a:t>day-</a:t>
            </a:r>
            <a:r>
              <a:rPr sz="2600" spc="-150" dirty="0">
                <a:latin typeface="Franklin Gothic Medium"/>
                <a:cs typeface="Franklin Gothic Medium"/>
              </a:rPr>
              <a:t> </a:t>
            </a:r>
            <a:r>
              <a:rPr sz="2600" spc="-200" dirty="0">
                <a:latin typeface="Franklin Gothic Medium"/>
                <a:cs typeface="Franklin Gothic Medium"/>
              </a:rPr>
              <a:t>Mar</a:t>
            </a:r>
            <a:r>
              <a:rPr lang="en-US" sz="2600" spc="-204" dirty="0">
                <a:latin typeface="Franklin Gothic Medium"/>
                <a:cs typeface="Franklin Gothic Medium"/>
              </a:rPr>
              <a:t>ch 7</a:t>
            </a:r>
            <a:r>
              <a:rPr sz="2600" spc="-160" dirty="0">
                <a:latin typeface="Franklin Gothic Medium"/>
                <a:cs typeface="Franklin Gothic Medium"/>
              </a:rPr>
              <a:t>,</a:t>
            </a:r>
            <a:r>
              <a:rPr sz="2600" spc="-135" dirty="0">
                <a:latin typeface="Franklin Gothic Medium"/>
                <a:cs typeface="Franklin Gothic Medium"/>
              </a:rPr>
              <a:t> </a:t>
            </a:r>
            <a:r>
              <a:rPr sz="2600" spc="-240" dirty="0">
                <a:latin typeface="Franklin Gothic Medium"/>
                <a:cs typeface="Franklin Gothic Medium"/>
              </a:rPr>
              <a:t>202</a:t>
            </a:r>
            <a:r>
              <a:rPr lang="en-US" sz="2600" spc="-240" dirty="0">
                <a:latin typeface="Franklin Gothic Medium"/>
                <a:cs typeface="Franklin Gothic Medium"/>
              </a:rPr>
              <a:t>5</a:t>
            </a:r>
            <a:r>
              <a:rPr sz="2600" spc="-175" dirty="0">
                <a:latin typeface="Franklin Gothic Medium"/>
                <a:cs typeface="Franklin Gothic Medium"/>
              </a:rPr>
              <a:t> </a:t>
            </a:r>
            <a:r>
              <a:rPr sz="2600" spc="-80" dirty="0">
                <a:latin typeface="Franklin Gothic Medium"/>
                <a:cs typeface="Franklin Gothic Medium"/>
              </a:rPr>
              <a:t>(</a:t>
            </a:r>
            <a:r>
              <a:rPr lang="en-US" sz="2600" spc="-80" dirty="0">
                <a:latin typeface="Franklin Gothic Medium"/>
                <a:cs typeface="Franklin Gothic Medium"/>
              </a:rPr>
              <a:t>Saturday)</a:t>
            </a:r>
            <a:r>
              <a:rPr sz="2600" spc="-80" dirty="0">
                <a:latin typeface="Franklin Gothic Medium"/>
                <a:cs typeface="Franklin Gothic Medium"/>
              </a:rPr>
              <a:t>.</a:t>
            </a:r>
            <a:endParaRPr sz="2600" dirty="0">
              <a:latin typeface="Franklin Gothic Medium"/>
              <a:cs typeface="Franklin Gothic Medium"/>
            </a:endParaRPr>
          </a:p>
          <a:p>
            <a:pPr marL="266700" marR="645795" indent="-229235">
              <a:lnSpc>
                <a:spcPts val="2780"/>
              </a:lnSpc>
              <a:spcBef>
                <a:spcPts val="1085"/>
              </a:spcBef>
              <a:buFont typeface="Arial MT"/>
              <a:buChar char="•"/>
              <a:tabLst>
                <a:tab pos="266700" algn="l"/>
              </a:tabLst>
            </a:pPr>
            <a:r>
              <a:rPr sz="2600" spc="-185" dirty="0">
                <a:latin typeface="Franklin Gothic Medium"/>
                <a:cs typeface="Franklin Gothic Medium"/>
              </a:rPr>
              <a:t>Student</a:t>
            </a:r>
            <a:r>
              <a:rPr sz="2600" spc="-140" dirty="0">
                <a:latin typeface="Franklin Gothic Medium"/>
                <a:cs typeface="Franklin Gothic Medium"/>
              </a:rPr>
              <a:t> </a:t>
            </a:r>
            <a:r>
              <a:rPr sz="2600" spc="-180" dirty="0">
                <a:latin typeface="Franklin Gothic Medium"/>
                <a:cs typeface="Franklin Gothic Medium"/>
              </a:rPr>
              <a:t>competitors</a:t>
            </a:r>
            <a:r>
              <a:rPr sz="2600" spc="-65" dirty="0">
                <a:latin typeface="Franklin Gothic Medium"/>
                <a:cs typeface="Franklin Gothic Medium"/>
              </a:rPr>
              <a:t> </a:t>
            </a:r>
            <a:r>
              <a:rPr sz="2600" spc="-170" dirty="0">
                <a:latin typeface="Franklin Gothic Medium"/>
                <a:cs typeface="Franklin Gothic Medium"/>
              </a:rPr>
              <a:t>recruited</a:t>
            </a:r>
            <a:r>
              <a:rPr sz="2600" spc="-140" dirty="0">
                <a:latin typeface="Franklin Gothic Medium"/>
                <a:cs typeface="Franklin Gothic Medium"/>
              </a:rPr>
              <a:t> </a:t>
            </a:r>
            <a:r>
              <a:rPr sz="2600" spc="-229" dirty="0">
                <a:latin typeface="Franklin Gothic Medium"/>
                <a:cs typeface="Franklin Gothic Medium"/>
              </a:rPr>
              <a:t>from</a:t>
            </a:r>
            <a:r>
              <a:rPr sz="2600" spc="-204" dirty="0">
                <a:latin typeface="Franklin Gothic Medium"/>
                <a:cs typeface="Franklin Gothic Medium"/>
              </a:rPr>
              <a:t> </a:t>
            </a:r>
            <a:r>
              <a:rPr lang="en-US" sz="2600" spc="-240" dirty="0">
                <a:latin typeface="Franklin Gothic Medium"/>
                <a:cs typeface="Franklin Gothic Medium"/>
              </a:rPr>
              <a:t>75+</a:t>
            </a:r>
            <a:r>
              <a:rPr sz="2600" spc="-160" dirty="0">
                <a:latin typeface="Franklin Gothic Medium"/>
                <a:cs typeface="Franklin Gothic Medium"/>
              </a:rPr>
              <a:t> </a:t>
            </a:r>
            <a:r>
              <a:rPr sz="2600" spc="-105" dirty="0">
                <a:latin typeface="Franklin Gothic Medium"/>
                <a:cs typeface="Franklin Gothic Medium"/>
              </a:rPr>
              <a:t>post-</a:t>
            </a:r>
            <a:r>
              <a:rPr sz="2600" spc="-135" dirty="0">
                <a:latin typeface="Franklin Gothic Medium"/>
                <a:cs typeface="Franklin Gothic Medium"/>
              </a:rPr>
              <a:t>secondary </a:t>
            </a:r>
            <a:r>
              <a:rPr sz="2600" spc="-150" dirty="0">
                <a:latin typeface="Franklin Gothic Medium"/>
                <a:cs typeface="Franklin Gothic Medium"/>
              </a:rPr>
              <a:t>institutions</a:t>
            </a:r>
            <a:r>
              <a:rPr sz="2600" spc="-95" dirty="0">
                <a:latin typeface="Franklin Gothic Medium"/>
                <a:cs typeface="Franklin Gothic Medium"/>
              </a:rPr>
              <a:t> </a:t>
            </a:r>
            <a:r>
              <a:rPr sz="2600" spc="-170" dirty="0">
                <a:latin typeface="Franklin Gothic Medium"/>
                <a:cs typeface="Franklin Gothic Medium"/>
              </a:rPr>
              <a:t>in</a:t>
            </a:r>
            <a:r>
              <a:rPr sz="2600" spc="-114" dirty="0">
                <a:latin typeface="Franklin Gothic Medium"/>
                <a:cs typeface="Franklin Gothic Medium"/>
              </a:rPr>
              <a:t> </a:t>
            </a:r>
            <a:r>
              <a:rPr lang="en-US" sz="2600" spc="-10" dirty="0">
                <a:latin typeface="Franklin Gothic Medium"/>
                <a:cs typeface="Franklin Gothic Medium"/>
              </a:rPr>
              <a:t>Western Canada</a:t>
            </a:r>
            <a:r>
              <a:rPr sz="2600" spc="-10" dirty="0">
                <a:latin typeface="Franklin Gothic Medium"/>
                <a:cs typeface="Franklin Gothic Medium"/>
              </a:rPr>
              <a:t>.</a:t>
            </a:r>
            <a:endParaRPr sz="2600" dirty="0">
              <a:latin typeface="Franklin Gothic Medium"/>
              <a:cs typeface="Franklin Gothic Medium"/>
            </a:endParaRPr>
          </a:p>
          <a:p>
            <a:pPr marL="266700" marR="306705" indent="-229235">
              <a:lnSpc>
                <a:spcPts val="2850"/>
              </a:lnSpc>
              <a:spcBef>
                <a:spcPts val="994"/>
              </a:spcBef>
              <a:buFont typeface="Arial MT"/>
              <a:buChar char="•"/>
              <a:tabLst>
                <a:tab pos="266700" algn="l"/>
              </a:tabLst>
            </a:pPr>
            <a:r>
              <a:rPr sz="2600" spc="-220" dirty="0">
                <a:latin typeface="Franklin Gothic Medium"/>
                <a:cs typeface="Franklin Gothic Medium"/>
              </a:rPr>
              <a:t>Need</a:t>
            </a:r>
            <a:r>
              <a:rPr sz="2600" spc="-150" dirty="0">
                <a:latin typeface="Franklin Gothic Medium"/>
                <a:cs typeface="Franklin Gothic Medium"/>
              </a:rPr>
              <a:t> </a:t>
            </a:r>
            <a:r>
              <a:rPr sz="2600" spc="-145" dirty="0">
                <a:latin typeface="Franklin Gothic Medium"/>
                <a:cs typeface="Franklin Gothic Medium"/>
              </a:rPr>
              <a:t>to</a:t>
            </a:r>
            <a:r>
              <a:rPr sz="2600" spc="-180" dirty="0">
                <a:latin typeface="Franklin Gothic Medium"/>
                <a:cs typeface="Franklin Gothic Medium"/>
              </a:rPr>
              <a:t> </a:t>
            </a:r>
            <a:r>
              <a:rPr sz="2600" spc="-175" dirty="0">
                <a:latin typeface="Franklin Gothic Medium"/>
                <a:cs typeface="Franklin Gothic Medium"/>
              </a:rPr>
              <a:t>be</a:t>
            </a:r>
            <a:r>
              <a:rPr sz="2600" spc="-130" dirty="0">
                <a:latin typeface="Franklin Gothic Medium"/>
                <a:cs typeface="Franklin Gothic Medium"/>
              </a:rPr>
              <a:t> </a:t>
            </a:r>
            <a:r>
              <a:rPr sz="2600" spc="-190" dirty="0">
                <a:latin typeface="Franklin Gothic Medium"/>
                <a:cs typeface="Franklin Gothic Medium"/>
              </a:rPr>
              <a:t>current</a:t>
            </a:r>
            <a:r>
              <a:rPr sz="2600" spc="-150" dirty="0">
                <a:latin typeface="Franklin Gothic Medium"/>
                <a:cs typeface="Franklin Gothic Medium"/>
              </a:rPr>
              <a:t> </a:t>
            </a:r>
            <a:r>
              <a:rPr sz="2600" spc="-155" dirty="0">
                <a:latin typeface="Franklin Gothic Medium"/>
                <a:cs typeface="Franklin Gothic Medium"/>
              </a:rPr>
              <a:t>students,</a:t>
            </a:r>
            <a:r>
              <a:rPr sz="2600" spc="-125" dirty="0">
                <a:latin typeface="Franklin Gothic Medium"/>
                <a:cs typeface="Franklin Gothic Medium"/>
              </a:rPr>
              <a:t> </a:t>
            </a:r>
            <a:r>
              <a:rPr sz="2600" spc="-185" dirty="0">
                <a:latin typeface="Franklin Gothic Medium"/>
                <a:cs typeface="Franklin Gothic Medium"/>
              </a:rPr>
              <a:t>but</a:t>
            </a:r>
            <a:r>
              <a:rPr sz="2600" spc="-150" dirty="0">
                <a:latin typeface="Franklin Gothic Medium"/>
                <a:cs typeface="Franklin Gothic Medium"/>
              </a:rPr>
              <a:t> </a:t>
            </a:r>
            <a:r>
              <a:rPr sz="2600" spc="-175" dirty="0">
                <a:latin typeface="Franklin Gothic Medium"/>
                <a:cs typeface="Franklin Gothic Medium"/>
              </a:rPr>
              <a:t>necessarily</a:t>
            </a:r>
            <a:r>
              <a:rPr sz="2600" spc="-135" dirty="0">
                <a:latin typeface="Franklin Gothic Medium"/>
                <a:cs typeface="Franklin Gothic Medium"/>
              </a:rPr>
              <a:t> in</a:t>
            </a:r>
            <a:r>
              <a:rPr sz="2600" spc="-180" dirty="0">
                <a:latin typeface="Franklin Gothic Medium"/>
                <a:cs typeface="Franklin Gothic Medium"/>
              </a:rPr>
              <a:t> </a:t>
            </a:r>
            <a:r>
              <a:rPr sz="2600" spc="-204" dirty="0">
                <a:latin typeface="Franklin Gothic Medium"/>
                <a:cs typeface="Franklin Gothic Medium"/>
              </a:rPr>
              <a:t>a</a:t>
            </a:r>
            <a:r>
              <a:rPr sz="2600" spc="-100" dirty="0">
                <a:latin typeface="Franklin Gothic Medium"/>
                <a:cs typeface="Franklin Gothic Medium"/>
              </a:rPr>
              <a:t> </a:t>
            </a:r>
            <a:r>
              <a:rPr sz="2600" spc="-135" dirty="0">
                <a:latin typeface="Franklin Gothic Medium"/>
                <a:cs typeface="Franklin Gothic Medium"/>
              </a:rPr>
              <a:t>business </a:t>
            </a:r>
            <a:r>
              <a:rPr sz="2600" spc="-65" dirty="0">
                <a:latin typeface="Franklin Gothic Medium"/>
                <a:cs typeface="Franklin Gothic Medium"/>
              </a:rPr>
              <a:t>program.</a:t>
            </a:r>
            <a:endParaRPr sz="2600" dirty="0">
              <a:latin typeface="Franklin Gothic Medium"/>
              <a:cs typeface="Franklin Gothic Medium"/>
            </a:endParaRPr>
          </a:p>
          <a:p>
            <a:pPr marL="266700" indent="-228600">
              <a:lnSpc>
                <a:spcPct val="100000"/>
              </a:lnSpc>
              <a:spcBef>
                <a:spcPts val="585"/>
              </a:spcBef>
              <a:buFont typeface="Arial MT"/>
              <a:buChar char="•"/>
              <a:tabLst>
                <a:tab pos="266700" algn="l"/>
              </a:tabLst>
            </a:pPr>
            <a:r>
              <a:rPr sz="2600" spc="-195" dirty="0">
                <a:latin typeface="Franklin Gothic Medium"/>
                <a:cs typeface="Franklin Gothic Medium"/>
              </a:rPr>
              <a:t>No</a:t>
            </a:r>
            <a:r>
              <a:rPr sz="2600" spc="-185" dirty="0">
                <a:latin typeface="Franklin Gothic Medium"/>
                <a:cs typeface="Franklin Gothic Medium"/>
              </a:rPr>
              <a:t> </a:t>
            </a:r>
            <a:r>
              <a:rPr sz="2600" spc="-175" dirty="0">
                <a:latin typeface="Franklin Gothic Medium"/>
                <a:cs typeface="Franklin Gothic Medium"/>
              </a:rPr>
              <a:t>entry</a:t>
            </a:r>
            <a:r>
              <a:rPr sz="2600" spc="-140" dirty="0">
                <a:latin typeface="Franklin Gothic Medium"/>
                <a:cs typeface="Franklin Gothic Medium"/>
              </a:rPr>
              <a:t> </a:t>
            </a:r>
            <a:r>
              <a:rPr sz="2600" spc="-20" dirty="0">
                <a:latin typeface="Franklin Gothic Medium"/>
                <a:cs typeface="Franklin Gothic Medium"/>
              </a:rPr>
              <a:t>fee.</a:t>
            </a:r>
            <a:endParaRPr sz="2600" dirty="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890"/>
              </a:spcBef>
            </a:pPr>
            <a:endParaRPr sz="2600" dirty="0">
              <a:latin typeface="Franklin Gothic Medium"/>
              <a:cs typeface="Franklin Gothic Medium"/>
            </a:endParaRPr>
          </a:p>
          <a:p>
            <a:pPr marL="927735" algn="ctr">
              <a:lnSpc>
                <a:spcPct val="100000"/>
              </a:lnSpc>
              <a:spcBef>
                <a:spcPts val="5"/>
              </a:spcBef>
            </a:pPr>
            <a:r>
              <a:rPr sz="3000" b="1" i="1" dirty="0">
                <a:latin typeface="Calibri"/>
                <a:cs typeface="Calibri"/>
              </a:rPr>
              <a:t>“No</a:t>
            </a:r>
            <a:r>
              <a:rPr sz="3000" b="1" i="1" spc="-7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school</a:t>
            </a:r>
            <a:r>
              <a:rPr sz="3000" b="1" i="1" spc="-6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west</a:t>
            </a:r>
            <a:r>
              <a:rPr sz="3000" b="1" i="1" spc="-55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of</a:t>
            </a:r>
            <a:r>
              <a:rPr sz="3000" b="1" i="1" spc="-5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Ontario</a:t>
            </a:r>
            <a:r>
              <a:rPr sz="3000" b="1" i="1" spc="-65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is</a:t>
            </a:r>
            <a:r>
              <a:rPr sz="3000" b="1" i="1" spc="-50" dirty="0">
                <a:latin typeface="Calibri"/>
                <a:cs typeface="Calibri"/>
              </a:rPr>
              <a:t> </a:t>
            </a:r>
            <a:r>
              <a:rPr sz="3000" b="1" i="1" dirty="0">
                <a:latin typeface="Calibri"/>
                <a:cs typeface="Calibri"/>
              </a:rPr>
              <a:t>doing</a:t>
            </a:r>
            <a:r>
              <a:rPr sz="3000" b="1" i="1" spc="-70" dirty="0">
                <a:latin typeface="Calibri"/>
                <a:cs typeface="Calibri"/>
              </a:rPr>
              <a:t> </a:t>
            </a:r>
            <a:r>
              <a:rPr sz="3000" b="1" i="1" spc="-10" dirty="0">
                <a:latin typeface="Calibri"/>
                <a:cs typeface="Calibri"/>
              </a:rPr>
              <a:t>this!”</a:t>
            </a:r>
            <a:endParaRPr sz="3000" dirty="0">
              <a:latin typeface="Calibri"/>
              <a:cs typeface="Calibri"/>
            </a:endParaRPr>
          </a:p>
          <a:p>
            <a:pPr marR="135255" algn="ctr">
              <a:lnSpc>
                <a:spcPct val="100000"/>
              </a:lnSpc>
              <a:spcBef>
                <a:spcPts val="254"/>
              </a:spcBef>
            </a:pPr>
            <a:r>
              <a:rPr sz="2600" i="1" dirty="0">
                <a:latin typeface="Calibri"/>
                <a:cs typeface="Calibri"/>
              </a:rPr>
              <a:t>-</a:t>
            </a:r>
            <a:r>
              <a:rPr sz="2600" i="1" spc="2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Terry</a:t>
            </a:r>
            <a:r>
              <a:rPr sz="1850" spc="2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Peddlesden</a:t>
            </a:r>
            <a:r>
              <a:rPr sz="1850" spc="40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(Durham</a:t>
            </a:r>
            <a:r>
              <a:rPr sz="1850" spc="55" dirty="0">
                <a:latin typeface="Calibri"/>
                <a:cs typeface="Calibri"/>
              </a:rPr>
              <a:t> </a:t>
            </a:r>
            <a:r>
              <a:rPr sz="1850" spc="-10" dirty="0">
                <a:latin typeface="Calibri"/>
                <a:cs typeface="Calibri"/>
              </a:rPr>
              <a:t>College)</a:t>
            </a:r>
            <a:endParaRPr sz="185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2869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07624-25D6-14C9-02B0-5720F5EBE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40A1648C-286D-DD5A-874F-BED9313059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BDB5CFA-AE7F-C466-A3BE-185A6371C13E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1E3EB0DB-0658-A41B-7A12-1F562A0DA6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8025" y="628332"/>
            <a:ext cx="599948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30"/>
              </a:spcBef>
            </a:pPr>
            <a:r>
              <a:rPr spc="-170" dirty="0"/>
              <a:t>Invitations</a:t>
            </a:r>
            <a:r>
              <a:rPr spc="-55" dirty="0"/>
              <a:t> </a:t>
            </a:r>
            <a:r>
              <a:rPr spc="-285" dirty="0"/>
              <a:t>(Schools)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A1B0BB1E-CD69-D5C1-B275-D156C9B434C3}"/>
              </a:ext>
            </a:extLst>
          </p:cNvPr>
          <p:cNvSpPr txBox="1">
            <a:spLocks/>
          </p:cNvSpPr>
          <p:nvPr/>
        </p:nvSpPr>
        <p:spPr>
          <a:xfrm>
            <a:off x="1074737" y="1367726"/>
            <a:ext cx="3340100" cy="4789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lnSpc>
                <a:spcPts val="286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Ambrose</a:t>
            </a:r>
            <a:r>
              <a:rPr lang="en-US" b="1" u="sng" spc="-110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Athabasca</a:t>
            </a:r>
            <a:r>
              <a:rPr lang="en-US" b="1" u="sng" spc="-114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70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Berman</a:t>
            </a:r>
            <a:r>
              <a:rPr lang="en-US" b="1" u="sng" spc="-30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70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Bow</a:t>
            </a:r>
            <a:r>
              <a:rPr lang="en-US" b="1" u="sng" spc="-50" dirty="0"/>
              <a:t> </a:t>
            </a:r>
            <a:r>
              <a:rPr lang="en-US" b="1" u="sng" spc="-20" dirty="0"/>
              <a:t>Valley</a:t>
            </a:r>
            <a:r>
              <a:rPr lang="en-US" b="1" u="sng" spc="-100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70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Concordia</a:t>
            </a:r>
            <a:r>
              <a:rPr lang="en-US" b="1" u="sng" spc="-60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5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Grant</a:t>
            </a:r>
            <a:r>
              <a:rPr lang="en-US" b="1" u="sng" spc="-60" dirty="0"/>
              <a:t> </a:t>
            </a:r>
            <a:r>
              <a:rPr lang="en-US" b="1" u="sng" spc="-10" dirty="0"/>
              <a:t>MacEwan</a:t>
            </a:r>
          </a:p>
          <a:p>
            <a:pPr marL="355600">
              <a:lnSpc>
                <a:spcPts val="2865"/>
              </a:lnSpc>
            </a:pP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65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spc="-10" dirty="0"/>
              <a:t>Keyano</a:t>
            </a:r>
            <a:r>
              <a:rPr lang="en-US" b="1" u="sng" spc="-114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Lakeland</a:t>
            </a:r>
            <a:r>
              <a:rPr lang="en-US" b="1" u="sng" spc="-145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65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Lethbridge</a:t>
            </a:r>
            <a:r>
              <a:rPr lang="en-US" b="1" u="sng" spc="-150" dirty="0"/>
              <a:t> </a:t>
            </a:r>
            <a:r>
              <a:rPr lang="en-US" b="1" u="sng" spc="-10" dirty="0"/>
              <a:t>Polytechnic</a:t>
            </a:r>
          </a:p>
          <a:p>
            <a:pPr marL="355600" indent="-342900">
              <a:lnSpc>
                <a:spcPts val="285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Medicine</a:t>
            </a:r>
            <a:r>
              <a:rPr lang="en-US" b="1" u="sng" spc="-90" dirty="0"/>
              <a:t> </a:t>
            </a:r>
            <a:r>
              <a:rPr lang="en-US" b="1" u="sng" dirty="0"/>
              <a:t>Hat</a:t>
            </a:r>
            <a:r>
              <a:rPr lang="en-US" b="1" u="sng" spc="15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Mount</a:t>
            </a:r>
            <a:r>
              <a:rPr lang="en-US" b="1" u="sng" spc="-60" dirty="0"/>
              <a:t> </a:t>
            </a:r>
            <a:r>
              <a:rPr lang="en-US" b="1" u="sng" spc="-10" dirty="0"/>
              <a:t>Royal</a:t>
            </a:r>
            <a:r>
              <a:rPr lang="en-US" b="1" u="sng" spc="-95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NAIT</a:t>
            </a:r>
            <a:r>
              <a:rPr lang="en-US" b="1" u="sng" spc="-70" dirty="0"/>
              <a:t> </a:t>
            </a:r>
            <a:r>
              <a:rPr lang="en-US" b="1" u="sng" spc="-10" dirty="0"/>
              <a:t>Polytechnic</a:t>
            </a: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6814EB0D-7F6F-55EA-2854-285C157C36B2}"/>
              </a:ext>
            </a:extLst>
          </p:cNvPr>
          <p:cNvSpPr txBox="1">
            <a:spLocks/>
          </p:cNvSpPr>
          <p:nvPr/>
        </p:nvSpPr>
        <p:spPr>
          <a:xfrm>
            <a:off x="4946903" y="1367726"/>
            <a:ext cx="3446779" cy="4789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lnSpc>
                <a:spcPts val="286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 err="1"/>
              <a:t>NorQuest</a:t>
            </a:r>
            <a:r>
              <a:rPr lang="en-US" b="1" u="sng" spc="-85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Northwest</a:t>
            </a:r>
            <a:r>
              <a:rPr lang="en-US" b="1" u="sng" spc="20" dirty="0"/>
              <a:t> </a:t>
            </a:r>
            <a:r>
              <a:rPr lang="en-US" b="1" u="sng" spc="-10" dirty="0"/>
              <a:t>Polytechnic</a:t>
            </a:r>
          </a:p>
          <a:p>
            <a:pPr marL="355600" indent="-342900">
              <a:lnSpc>
                <a:spcPts val="2870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Olds</a:t>
            </a:r>
            <a:r>
              <a:rPr lang="en-US" b="1" u="sng" spc="-35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70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Portage</a:t>
            </a:r>
            <a:r>
              <a:rPr lang="en-US" b="1" u="sng" spc="-45" dirty="0"/>
              <a:t> </a:t>
            </a:r>
            <a:r>
              <a:rPr lang="en-US" b="1" u="sng" spc="-10" dirty="0"/>
              <a:t>College</a:t>
            </a:r>
          </a:p>
          <a:p>
            <a:pPr marL="355600" indent="-342900">
              <a:lnSpc>
                <a:spcPts val="2870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Red</a:t>
            </a:r>
            <a:r>
              <a:rPr lang="en-US" b="1" u="sng" spc="-55" dirty="0"/>
              <a:t> </a:t>
            </a:r>
            <a:r>
              <a:rPr lang="en-US" b="1" u="sng" dirty="0"/>
              <a:t>Deer</a:t>
            </a:r>
            <a:r>
              <a:rPr lang="en-US" b="1" u="sng" spc="-80" dirty="0"/>
              <a:t> </a:t>
            </a:r>
            <a:r>
              <a:rPr lang="en-US" b="1" u="sng" spc="-10" dirty="0"/>
              <a:t>Polytechnic</a:t>
            </a:r>
          </a:p>
          <a:p>
            <a:pPr marL="355600" indent="-342900">
              <a:lnSpc>
                <a:spcPts val="285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SAIT</a:t>
            </a:r>
            <a:r>
              <a:rPr lang="en-US" b="1" u="sng" spc="-10" dirty="0"/>
              <a:t> Polytechnic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St.</a:t>
            </a:r>
            <a:r>
              <a:rPr lang="en-US" b="1" u="sng" spc="-20" dirty="0"/>
              <a:t> </a:t>
            </a:r>
            <a:r>
              <a:rPr lang="en-US" b="1" u="sng" dirty="0"/>
              <a:t>Mary's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65"/>
              </a:lnSpc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The</a:t>
            </a:r>
            <a:r>
              <a:rPr lang="en-US" b="1" u="sng" spc="-20" dirty="0"/>
              <a:t> </a:t>
            </a:r>
            <a:r>
              <a:rPr lang="en-US" b="1" u="sng" dirty="0"/>
              <a:t>King's</a:t>
            </a:r>
            <a:r>
              <a:rPr lang="en-US" b="1" u="sng" spc="-70" dirty="0"/>
              <a:t> </a:t>
            </a:r>
            <a:r>
              <a:rPr lang="en-US" b="1" u="sng" spc="-10" dirty="0"/>
              <a:t>University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U</a:t>
            </a:r>
            <a:r>
              <a:rPr lang="en-US" b="1" u="sng" spc="15" dirty="0"/>
              <a:t> </a:t>
            </a:r>
            <a:r>
              <a:rPr lang="en-US" b="1" u="sng" dirty="0"/>
              <a:t>of</a:t>
            </a:r>
            <a:r>
              <a:rPr lang="en-US" b="1" u="sng" spc="5" dirty="0"/>
              <a:t> </a:t>
            </a:r>
            <a:r>
              <a:rPr lang="en-US" b="1" u="sng" dirty="0"/>
              <a:t>A-</a:t>
            </a:r>
            <a:r>
              <a:rPr lang="en-US" b="1" u="sng" spc="10" dirty="0"/>
              <a:t> </a:t>
            </a:r>
            <a:r>
              <a:rPr lang="en-US" b="1" u="sng" spc="-10" dirty="0"/>
              <a:t>Augustana</a:t>
            </a:r>
          </a:p>
          <a:p>
            <a:pPr marL="355600">
              <a:lnSpc>
                <a:spcPts val="2865"/>
              </a:lnSpc>
              <a:spcBef>
                <a:spcPts val="50"/>
              </a:spcBef>
            </a:pPr>
            <a:r>
              <a:rPr lang="en-US" b="1" u="sng" spc="-10" dirty="0"/>
              <a:t>Campus</a:t>
            </a:r>
          </a:p>
          <a:p>
            <a:pPr marL="355600" indent="-342900">
              <a:lnSpc>
                <a:spcPts val="285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University</a:t>
            </a:r>
            <a:r>
              <a:rPr lang="en-US" b="1" u="sng" spc="-35" dirty="0"/>
              <a:t> </a:t>
            </a:r>
            <a:r>
              <a:rPr lang="en-US" b="1" u="sng" dirty="0"/>
              <a:t>of</a:t>
            </a:r>
            <a:r>
              <a:rPr lang="en-US" b="1" u="sng" spc="-20" dirty="0"/>
              <a:t> </a:t>
            </a:r>
            <a:r>
              <a:rPr lang="en-US" b="1" u="sng" spc="-10" dirty="0"/>
              <a:t>Alberta</a:t>
            </a:r>
          </a:p>
          <a:p>
            <a:pPr marL="355600" indent="-342900">
              <a:lnSpc>
                <a:spcPts val="2865"/>
              </a:lnSpc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University</a:t>
            </a:r>
            <a:r>
              <a:rPr lang="en-US" b="1" u="sng" spc="-35" dirty="0"/>
              <a:t> </a:t>
            </a:r>
            <a:r>
              <a:rPr lang="en-US" b="1" u="sng" dirty="0"/>
              <a:t>of</a:t>
            </a:r>
            <a:r>
              <a:rPr lang="en-US" b="1" u="sng" spc="-20" dirty="0"/>
              <a:t> </a:t>
            </a:r>
            <a:r>
              <a:rPr lang="en-US" b="1" u="sng" spc="-10" dirty="0"/>
              <a:t>Calgary</a:t>
            </a:r>
          </a:p>
          <a:p>
            <a:pPr marL="355600" indent="-342900">
              <a:spcBef>
                <a:spcPts val="5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b="1" u="sng" dirty="0"/>
              <a:t>University</a:t>
            </a:r>
            <a:r>
              <a:rPr lang="en-US" b="1" u="sng" spc="-35" dirty="0"/>
              <a:t> </a:t>
            </a:r>
            <a:r>
              <a:rPr lang="en-US" b="1" u="sng" dirty="0"/>
              <a:t>of</a:t>
            </a:r>
            <a:r>
              <a:rPr lang="en-US" b="1" u="sng" spc="-20" dirty="0"/>
              <a:t> </a:t>
            </a:r>
            <a:r>
              <a:rPr lang="en-US" b="1" u="sng" spc="-10" dirty="0"/>
              <a:t>Lethbridge</a:t>
            </a:r>
          </a:p>
        </p:txBody>
      </p:sp>
    </p:spTree>
    <p:extLst>
      <p:ext uri="{BB962C8B-B14F-4D97-AF65-F5344CB8AC3E}">
        <p14:creationId xmlns:p14="http://schemas.microsoft.com/office/powerpoint/2010/main" val="2518801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0"/>
            <a:ext cx="9134475" cy="6858000"/>
          </a:xfrm>
          <a:custGeom>
            <a:avLst/>
            <a:gdLst/>
            <a:ahLst/>
            <a:cxnLst/>
            <a:rect l="l" t="t" r="r" b="b"/>
            <a:pathLst>
              <a:path w="9134475" h="6858000">
                <a:moveTo>
                  <a:pt x="0" y="0"/>
                </a:moveTo>
                <a:lnTo>
                  <a:pt x="0" y="6858000"/>
                </a:lnTo>
                <a:lnTo>
                  <a:pt x="9134474" y="6858000"/>
                </a:lnTo>
                <a:lnTo>
                  <a:pt x="91344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80D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45076" y="1694497"/>
            <a:ext cx="3100070" cy="208407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 marR="5080">
              <a:lnSpc>
                <a:spcPct val="90600"/>
              </a:lnSpc>
              <a:spcBef>
                <a:spcPts val="645"/>
              </a:spcBef>
            </a:pPr>
            <a:r>
              <a:rPr sz="4800" spc="-204" dirty="0">
                <a:solidFill>
                  <a:srgbClr val="FFFFFF"/>
                </a:solidFill>
              </a:rPr>
              <a:t>Networking </a:t>
            </a:r>
            <a:r>
              <a:rPr sz="4800" spc="-100" dirty="0">
                <a:solidFill>
                  <a:srgbClr val="FFFFFF"/>
                </a:solidFill>
              </a:rPr>
              <a:t>Reception </a:t>
            </a:r>
            <a:r>
              <a:rPr sz="4800" spc="-150" dirty="0">
                <a:solidFill>
                  <a:srgbClr val="FFFFFF"/>
                </a:solidFill>
              </a:rPr>
              <a:t>March </a:t>
            </a:r>
            <a:r>
              <a:rPr lang="en-US" sz="4800" spc="90" dirty="0">
                <a:solidFill>
                  <a:srgbClr val="FFFFFF"/>
                </a:solidFill>
              </a:rPr>
              <a:t>6</a:t>
            </a:r>
            <a:endParaRPr sz="4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6ECD9E-19ED-595C-ADC2-10A27C2876FC}"/>
              </a:ext>
            </a:extLst>
          </p:cNvPr>
          <p:cNvSpPr/>
          <p:nvPr/>
        </p:nvSpPr>
        <p:spPr>
          <a:xfrm>
            <a:off x="4572000" y="3962400"/>
            <a:ext cx="371856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3" name="Picture 1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44CD3EE4-0790-9D7B-4A13-5284EB3D60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62400"/>
            <a:ext cx="4145280" cy="23317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2ED5C-DE56-777A-01AE-5DE2414A2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purple and blue text&#10;&#10;AI-generated content may be incorrect.">
            <a:extLst>
              <a:ext uri="{FF2B5EF4-FFF2-40B4-BE49-F238E27FC236}">
                <a16:creationId xmlns:a16="http://schemas.microsoft.com/office/drawing/2014/main" id="{78904E40-CE0A-11E4-BFB2-23E3D9D79E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976302"/>
            <a:ext cx="1590658" cy="894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7771F3-F957-2FB1-FF58-DB76F6DF5FA3}"/>
              </a:ext>
            </a:extLst>
          </p:cNvPr>
          <p:cNvSpPr/>
          <p:nvPr/>
        </p:nvSpPr>
        <p:spPr>
          <a:xfrm>
            <a:off x="1600200" y="6408448"/>
            <a:ext cx="7086600" cy="7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6">
            <a:extLst>
              <a:ext uri="{FF2B5EF4-FFF2-40B4-BE49-F238E27FC236}">
                <a16:creationId xmlns:a16="http://schemas.microsoft.com/office/drawing/2014/main" id="{45950C79-89FA-F086-3DDB-CD2A0C3B22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9294" y="628332"/>
            <a:ext cx="7725412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95" dirty="0"/>
              <a:t>Networking</a:t>
            </a:r>
            <a:r>
              <a:rPr spc="-145" dirty="0"/>
              <a:t> </a:t>
            </a:r>
            <a:r>
              <a:rPr spc="-204" dirty="0"/>
              <a:t>Reception</a:t>
            </a:r>
            <a:r>
              <a:rPr spc="-125" dirty="0"/>
              <a:t> </a:t>
            </a:r>
            <a:r>
              <a:rPr dirty="0"/>
              <a:t>Mar</a:t>
            </a:r>
            <a:r>
              <a:rPr lang="en-US" spc="-125" dirty="0"/>
              <a:t>ch 6</a:t>
            </a:r>
            <a:endParaRPr spc="55" dirty="0"/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7274E2FB-55AD-B54E-DC24-B263DC0231F8}"/>
              </a:ext>
            </a:extLst>
          </p:cNvPr>
          <p:cNvSpPr txBox="1"/>
          <p:nvPr/>
        </p:nvSpPr>
        <p:spPr>
          <a:xfrm>
            <a:off x="709294" y="1596844"/>
            <a:ext cx="3586479" cy="385952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750" spc="-85" dirty="0">
                <a:latin typeface="Franklin Gothic Medium"/>
                <a:cs typeface="Franklin Gothic Medium"/>
              </a:rPr>
              <a:t>Attendees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55" dirty="0">
                <a:latin typeface="Franklin Gothic Medium"/>
                <a:cs typeface="Franklin Gothic Medium"/>
              </a:rPr>
              <a:t>Industry</a:t>
            </a:r>
            <a:r>
              <a:rPr sz="2750" spc="-165" dirty="0">
                <a:latin typeface="Franklin Gothic Medium"/>
                <a:cs typeface="Franklin Gothic Medium"/>
              </a:rPr>
              <a:t> </a:t>
            </a:r>
            <a:r>
              <a:rPr sz="2750" spc="-175" dirty="0">
                <a:latin typeface="Franklin Gothic Medium"/>
                <a:cs typeface="Franklin Gothic Medium"/>
              </a:rPr>
              <a:t>Guests</a:t>
            </a:r>
            <a:r>
              <a:rPr sz="2750" spc="-110" dirty="0">
                <a:latin typeface="Franklin Gothic Medium"/>
                <a:cs typeface="Franklin Gothic Medium"/>
              </a:rPr>
              <a:t> </a:t>
            </a:r>
            <a:r>
              <a:rPr sz="2750" spc="-20" dirty="0">
                <a:latin typeface="Franklin Gothic Medium"/>
                <a:cs typeface="Franklin Gothic Medium"/>
              </a:rPr>
              <a:t>(20)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marR="5080" indent="-229235">
              <a:lnSpc>
                <a:spcPts val="3010"/>
              </a:lnSpc>
              <a:spcBef>
                <a:spcPts val="1095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75" dirty="0">
                <a:latin typeface="Franklin Gothic Medium"/>
                <a:cs typeface="Franklin Gothic Medium"/>
              </a:rPr>
              <a:t>Student</a:t>
            </a:r>
            <a:r>
              <a:rPr sz="2750" spc="-135" dirty="0">
                <a:latin typeface="Franklin Gothic Medium"/>
                <a:cs typeface="Franklin Gothic Medium"/>
              </a:rPr>
              <a:t> </a:t>
            </a:r>
            <a:r>
              <a:rPr sz="2750" spc="-165" dirty="0">
                <a:latin typeface="Franklin Gothic Medium"/>
                <a:cs typeface="Franklin Gothic Medium"/>
              </a:rPr>
              <a:t>Competitors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60" dirty="0">
                <a:latin typeface="Franklin Gothic Medium"/>
                <a:cs typeface="Franklin Gothic Medium"/>
              </a:rPr>
              <a:t>(50- </a:t>
            </a:r>
            <a:r>
              <a:rPr sz="2750" spc="-25" dirty="0">
                <a:latin typeface="Franklin Gothic Medium"/>
                <a:cs typeface="Franklin Gothic Medium"/>
              </a:rPr>
              <a:t>60)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50" dirty="0">
                <a:latin typeface="Franklin Gothic Medium"/>
                <a:cs typeface="Franklin Gothic Medium"/>
              </a:rPr>
              <a:t>Instructors</a:t>
            </a:r>
            <a:r>
              <a:rPr sz="2750" spc="-114" dirty="0">
                <a:latin typeface="Franklin Gothic Medium"/>
                <a:cs typeface="Franklin Gothic Medium"/>
              </a:rPr>
              <a:t> </a:t>
            </a:r>
            <a:r>
              <a:rPr sz="2750" dirty="0">
                <a:latin typeface="Franklin Gothic Medium"/>
                <a:cs typeface="Franklin Gothic Medium"/>
              </a:rPr>
              <a:t>/</a:t>
            </a:r>
            <a:r>
              <a:rPr sz="2750" spc="-120" dirty="0">
                <a:latin typeface="Franklin Gothic Medium"/>
                <a:cs typeface="Franklin Gothic Medium"/>
              </a:rPr>
              <a:t> </a:t>
            </a:r>
            <a:r>
              <a:rPr sz="2750" spc="-35" dirty="0">
                <a:latin typeface="Franklin Gothic Medium"/>
                <a:cs typeface="Franklin Gothic Medium"/>
              </a:rPr>
              <a:t>Coaches</a:t>
            </a:r>
            <a:endParaRPr sz="2750" dirty="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60" dirty="0">
                <a:latin typeface="Franklin Gothic Medium"/>
                <a:cs typeface="Franklin Gothic Medium"/>
              </a:rPr>
              <a:t>Sponsors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25" dirty="0">
                <a:latin typeface="Franklin Gothic Medium"/>
                <a:cs typeface="Franklin Gothic Medium"/>
              </a:rPr>
              <a:t>(8)</a:t>
            </a:r>
            <a:endParaRPr sz="2750" dirty="0">
              <a:latin typeface="Franklin Gothic Medium"/>
              <a:cs typeface="Franklin Gothic Medium"/>
            </a:endParaRPr>
          </a:p>
          <a:p>
            <a:pPr marL="240029" marR="637540" indent="-227965">
              <a:lnSpc>
                <a:spcPts val="3080"/>
              </a:lnSpc>
              <a:spcBef>
                <a:spcPts val="969"/>
              </a:spcBef>
              <a:buFont typeface="Arial MT"/>
              <a:buChar char="•"/>
              <a:tabLst>
                <a:tab pos="241300" algn="l"/>
              </a:tabLst>
            </a:pPr>
            <a:r>
              <a:rPr sz="2750" spc="-170" dirty="0">
                <a:latin typeface="Franklin Gothic Medium"/>
                <a:cs typeface="Franklin Gothic Medium"/>
              </a:rPr>
              <a:t>Business</a:t>
            </a:r>
            <a:r>
              <a:rPr sz="2750" spc="-95" dirty="0">
                <a:latin typeface="Franklin Gothic Medium"/>
                <a:cs typeface="Franklin Gothic Medium"/>
              </a:rPr>
              <a:t> </a:t>
            </a:r>
            <a:r>
              <a:rPr sz="2750" spc="-40" dirty="0">
                <a:latin typeface="Franklin Gothic Medium"/>
                <a:cs typeface="Franklin Gothic Medium"/>
              </a:rPr>
              <a:t>Faculty 	</a:t>
            </a:r>
            <a:r>
              <a:rPr sz="2750" spc="-185" dirty="0">
                <a:latin typeface="Franklin Gothic Medium"/>
                <a:cs typeface="Franklin Gothic Medium"/>
              </a:rPr>
              <a:t>Representatives</a:t>
            </a:r>
            <a:r>
              <a:rPr sz="2750" spc="-105" dirty="0">
                <a:latin typeface="Franklin Gothic Medium"/>
                <a:cs typeface="Franklin Gothic Medium"/>
              </a:rPr>
              <a:t> </a:t>
            </a:r>
            <a:r>
              <a:rPr sz="2750" spc="-130" dirty="0">
                <a:latin typeface="Franklin Gothic Medium"/>
                <a:cs typeface="Franklin Gothic Medium"/>
              </a:rPr>
              <a:t>(40)</a:t>
            </a:r>
            <a:endParaRPr sz="2750" dirty="0">
              <a:latin typeface="Franklin Gothic Medium"/>
              <a:cs typeface="Franklin Gothic Medium"/>
            </a:endParaRPr>
          </a:p>
        </p:txBody>
      </p:sp>
      <p:pic>
        <p:nvPicPr>
          <p:cNvPr id="6" name="object 8">
            <a:extLst>
              <a:ext uri="{FF2B5EF4-FFF2-40B4-BE49-F238E27FC236}">
                <a16:creationId xmlns:a16="http://schemas.microsoft.com/office/drawing/2014/main" id="{5AA8AEB1-A9F7-F7A9-D163-E5766E8DAA6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91025" y="1733550"/>
            <a:ext cx="4124325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72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6788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825</Words>
  <Application>Microsoft Office PowerPoint</Application>
  <PresentationFormat>On-screen Show (4:3)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MT</vt:lpstr>
      <vt:lpstr>Calibri</vt:lpstr>
      <vt:lpstr>Franklin Gothic Medium</vt:lpstr>
      <vt:lpstr>Trebuchet MS</vt:lpstr>
      <vt:lpstr>Office Theme</vt:lpstr>
      <vt:lpstr>Alberta Intercollegiate Sales and Marketing Competition 2026</vt:lpstr>
      <vt:lpstr>Overview</vt:lpstr>
      <vt:lpstr>Who are we?</vt:lpstr>
      <vt:lpstr>Goals</vt:lpstr>
      <vt:lpstr>Competition Format</vt:lpstr>
      <vt:lpstr>Competition Format</vt:lpstr>
      <vt:lpstr>Invitations (Schools)</vt:lpstr>
      <vt:lpstr>Networking Reception March 6</vt:lpstr>
      <vt:lpstr>Networking Reception March 6</vt:lpstr>
      <vt:lpstr>Marketing Day March 7</vt:lpstr>
      <vt:lpstr>Marketing Day- March 7</vt:lpstr>
      <vt:lpstr>Sales Day March 7</vt:lpstr>
      <vt:lpstr>Sales Day- March 7</vt:lpstr>
      <vt:lpstr>Step by Step</vt:lpstr>
      <vt:lpstr>1. Choose Your Competition and Gather Your Team</vt:lpstr>
      <vt:lpstr>2. Prepare Your Screening Video</vt:lpstr>
      <vt:lpstr>3. Register and Submit Your Screening Video</vt:lpstr>
      <vt:lpstr>4. Participate in the Screening Round</vt:lpstr>
      <vt:lpstr>5. Compete in the Finals</vt:lpstr>
      <vt:lpstr>How to sign up…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Denis Shymansky</dc:creator>
  <cp:lastModifiedBy>Denis Shymansky</cp:lastModifiedBy>
  <cp:revision>1</cp:revision>
  <dcterms:created xsi:type="dcterms:W3CDTF">2025-08-12T03:23:23Z</dcterms:created>
  <dcterms:modified xsi:type="dcterms:W3CDTF">2025-08-12T04:10:12Z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2025-02-15T00:00:00Z</vt:filetime>
  </property>
  <property fmtid="{D5CDD505-2E9C-101B-9397-08002B2CF9AE}" pid="3" name="LastSaved">
    <vt:filetime>2025-08-12T00:00:00Z</vt:filetime>
  </property>
</Properties>
</file>